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2"/>
  </p:notesMasterIdLst>
  <p:sldIdLst>
    <p:sldId id="256" r:id="rId5"/>
    <p:sldId id="581" r:id="rId6"/>
    <p:sldId id="589" r:id="rId7"/>
    <p:sldId id="590" r:id="rId8"/>
    <p:sldId id="534" r:id="rId9"/>
    <p:sldId id="535" r:id="rId10"/>
    <p:sldId id="588" r:id="rId11"/>
    <p:sldId id="592" r:id="rId12"/>
    <p:sldId id="587" r:id="rId13"/>
    <p:sldId id="611" r:id="rId14"/>
    <p:sldId id="593" r:id="rId15"/>
    <p:sldId id="591" r:id="rId16"/>
    <p:sldId id="610" r:id="rId17"/>
    <p:sldId id="595" r:id="rId18"/>
    <p:sldId id="612" r:id="rId19"/>
    <p:sldId id="596" r:id="rId20"/>
    <p:sldId id="582" r:id="rId21"/>
    <p:sldId id="597" r:id="rId22"/>
    <p:sldId id="598" r:id="rId23"/>
    <p:sldId id="609" r:id="rId24"/>
    <p:sldId id="599" r:id="rId25"/>
    <p:sldId id="600" r:id="rId26"/>
    <p:sldId id="603" r:id="rId27"/>
    <p:sldId id="605" r:id="rId28"/>
    <p:sldId id="606" r:id="rId29"/>
    <p:sldId id="607" r:id="rId30"/>
    <p:sldId id="608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08BB72-F41B-4DFE-8F1B-F96213F02A3A}">
          <p14:sldIdLst>
            <p14:sldId id="256"/>
            <p14:sldId id="581"/>
            <p14:sldId id="589"/>
            <p14:sldId id="590"/>
            <p14:sldId id="534"/>
            <p14:sldId id="535"/>
            <p14:sldId id="588"/>
            <p14:sldId id="592"/>
            <p14:sldId id="587"/>
            <p14:sldId id="611"/>
            <p14:sldId id="593"/>
            <p14:sldId id="591"/>
            <p14:sldId id="610"/>
            <p14:sldId id="595"/>
            <p14:sldId id="612"/>
            <p14:sldId id="596"/>
            <p14:sldId id="582"/>
            <p14:sldId id="597"/>
            <p14:sldId id="598"/>
            <p14:sldId id="609"/>
            <p14:sldId id="599"/>
            <p14:sldId id="600"/>
            <p14:sldId id="603"/>
            <p14:sldId id="605"/>
            <p14:sldId id="606"/>
            <p14:sldId id="607"/>
            <p14:sldId id="608"/>
          </p14:sldIdLst>
        </p14:section>
        <p14:section name="Untitled Section" id="{B12AC5BB-9AC5-4A77-88B6-1351A88CED1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ynn Keroack" initials="WU" lastIdx="10" clrIdx="0"/>
  <p:cmAuthor id="1" name="Stephen Wall-Smith" initials="SW" lastIdx="2" clrIdx="1"/>
  <p:cmAuthor id="2" name="RAMCHARAN, RANDI" initials="1" lastIdx="1" clrIdx="2"/>
  <p:cmAuthor id="3" name="Dobal, Marci A CTR OSD OUSD P-R" initials="DMACOOP" lastIdx="2" clrIdx="3">
    <p:extLst>
      <p:ext uri="{19B8F6BF-5375-455C-9EA6-DF929625EA0E}">
        <p15:presenceInfo xmlns:p15="http://schemas.microsoft.com/office/powerpoint/2012/main" userId="S-1-5-21-412667653-668731278-4213794525-1142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0A5CA"/>
    <a:srgbClr val="1C386E"/>
    <a:srgbClr val="006F63"/>
    <a:srgbClr val="006E62"/>
    <a:srgbClr val="062F87"/>
    <a:srgbClr val="0E7368"/>
    <a:srgbClr val="F5A800"/>
    <a:srgbClr val="1B376B"/>
    <a:srgbClr val="C7C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4" autoAdjust="0"/>
    <p:restoredTop sz="93641" autoAdjust="0"/>
  </p:normalViewPr>
  <p:slideViewPr>
    <p:cSldViewPr snapToGrid="0">
      <p:cViewPr varScale="1">
        <p:scale>
          <a:sx n="108" d="100"/>
          <a:sy n="108" d="100"/>
        </p:scale>
        <p:origin x="8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C8E5A-0790-44FE-AFF2-DE345D6006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C52F41-1BA2-443B-BCA1-4FF2A42CA6CA}">
      <dgm:prSet phldrT="[Text]"/>
      <dgm:spPr/>
      <dgm:t>
        <a:bodyPr/>
        <a:lstStyle/>
        <a:p>
          <a:r>
            <a:rPr lang="en-US" dirty="0"/>
            <a:t>Additional Contributions</a:t>
          </a:r>
        </a:p>
      </dgm:t>
    </dgm:pt>
    <dgm:pt modelId="{B9545810-838F-4B56-9654-40EE78E53145}" type="parTrans" cxnId="{2F06890D-E722-4929-8F71-FED74BAA0FED}">
      <dgm:prSet/>
      <dgm:spPr/>
      <dgm:t>
        <a:bodyPr/>
        <a:lstStyle/>
        <a:p>
          <a:endParaRPr lang="en-US"/>
        </a:p>
      </dgm:t>
    </dgm:pt>
    <dgm:pt modelId="{803DAE4C-20D5-495E-871C-1CCED6D37212}" type="sibTrans" cxnId="{2F06890D-E722-4929-8F71-FED74BAA0FED}">
      <dgm:prSet/>
      <dgm:spPr/>
      <dgm:t>
        <a:bodyPr/>
        <a:lstStyle/>
        <a:p>
          <a:endParaRPr lang="en-US"/>
        </a:p>
      </dgm:t>
    </dgm:pt>
    <dgm:pt modelId="{7111AD9C-2951-4768-8C69-9B8BAF57DE6E}">
      <dgm:prSet phldrT="[Text]"/>
      <dgm:spPr>
        <a:solidFill>
          <a:srgbClr val="006F63"/>
        </a:solidFill>
      </dgm:spPr>
      <dgm:t>
        <a:bodyPr/>
        <a:lstStyle/>
        <a:p>
          <a:r>
            <a:rPr lang="en-US" dirty="0"/>
            <a:t>Special and Bonus Pays</a:t>
          </a:r>
        </a:p>
      </dgm:t>
    </dgm:pt>
    <dgm:pt modelId="{94AB73BF-CB31-49A7-B596-FF587AE614D4}" type="parTrans" cxnId="{2FE38423-4FDE-476D-856F-A6D64B9DB6F8}">
      <dgm:prSet/>
      <dgm:spPr/>
      <dgm:t>
        <a:bodyPr/>
        <a:lstStyle/>
        <a:p>
          <a:endParaRPr lang="en-US"/>
        </a:p>
      </dgm:t>
    </dgm:pt>
    <dgm:pt modelId="{D43B10CD-8E45-4181-AC0F-1D71FB5BF046}" type="sibTrans" cxnId="{2FE38423-4FDE-476D-856F-A6D64B9DB6F8}">
      <dgm:prSet/>
      <dgm:spPr/>
      <dgm:t>
        <a:bodyPr/>
        <a:lstStyle/>
        <a:p>
          <a:endParaRPr lang="en-US"/>
        </a:p>
      </dgm:t>
    </dgm:pt>
    <dgm:pt modelId="{D3DDD2B5-C18D-4BF0-BF7B-3C121CF5EE19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Rollovers</a:t>
          </a:r>
        </a:p>
      </dgm:t>
    </dgm:pt>
    <dgm:pt modelId="{3909998A-2112-410C-88C5-9B73A5E79448}" type="parTrans" cxnId="{14913F6F-42C5-4A68-91C2-7A025D417858}">
      <dgm:prSet/>
      <dgm:spPr/>
      <dgm:t>
        <a:bodyPr/>
        <a:lstStyle/>
        <a:p>
          <a:endParaRPr lang="en-US"/>
        </a:p>
      </dgm:t>
    </dgm:pt>
    <dgm:pt modelId="{C7EB3206-1272-4D4A-A4D7-138EC5C4F2CA}" type="sibTrans" cxnId="{14913F6F-42C5-4A68-91C2-7A025D417858}">
      <dgm:prSet/>
      <dgm:spPr/>
      <dgm:t>
        <a:bodyPr/>
        <a:lstStyle/>
        <a:p>
          <a:endParaRPr lang="en-US"/>
        </a:p>
      </dgm:t>
    </dgm:pt>
    <dgm:pt modelId="{307ADFAA-41B5-404C-A985-B6429CB86B6E}" type="pres">
      <dgm:prSet presAssocID="{EFBC8E5A-0790-44FE-AFF2-DE345D60063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63FEFF-FE78-4810-A5FE-6F5CBA0E0BA8}" type="pres">
      <dgm:prSet presAssocID="{D9C52F41-1BA2-443B-BCA1-4FF2A42CA6CA}" presName="parentLin" presStyleCnt="0"/>
      <dgm:spPr/>
    </dgm:pt>
    <dgm:pt modelId="{8B3B7304-CBFD-4DF1-BCA1-2664EA56C5A8}" type="pres">
      <dgm:prSet presAssocID="{D9C52F41-1BA2-443B-BCA1-4FF2A42CA6C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2F923B7-1936-4599-867B-5E3E3CA61A7F}" type="pres">
      <dgm:prSet presAssocID="{D9C52F41-1BA2-443B-BCA1-4FF2A42CA6C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865DC-1BC5-4594-B4AD-2B417CA8584E}" type="pres">
      <dgm:prSet presAssocID="{D9C52F41-1BA2-443B-BCA1-4FF2A42CA6CA}" presName="negativeSpace" presStyleCnt="0"/>
      <dgm:spPr/>
    </dgm:pt>
    <dgm:pt modelId="{21F7AA5B-0FFF-416E-ABA9-FEBABA93A66B}" type="pres">
      <dgm:prSet presAssocID="{D9C52F41-1BA2-443B-BCA1-4FF2A42CA6CA}" presName="childText" presStyleLbl="conFgAcc1" presStyleIdx="0" presStyleCnt="3">
        <dgm:presLayoutVars>
          <dgm:bulletEnabled val="1"/>
        </dgm:presLayoutVars>
      </dgm:prSet>
      <dgm:spPr/>
    </dgm:pt>
    <dgm:pt modelId="{88F22D02-EE23-4752-B146-5B1A704ABB30}" type="pres">
      <dgm:prSet presAssocID="{803DAE4C-20D5-495E-871C-1CCED6D37212}" presName="spaceBetweenRectangles" presStyleCnt="0"/>
      <dgm:spPr/>
    </dgm:pt>
    <dgm:pt modelId="{86E9917D-99DF-4D91-9AED-736FAD24218C}" type="pres">
      <dgm:prSet presAssocID="{7111AD9C-2951-4768-8C69-9B8BAF57DE6E}" presName="parentLin" presStyleCnt="0"/>
      <dgm:spPr/>
    </dgm:pt>
    <dgm:pt modelId="{AAB49D57-A112-4C8F-8445-25F7AF22CECE}" type="pres">
      <dgm:prSet presAssocID="{7111AD9C-2951-4768-8C69-9B8BAF57DE6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9F5E52-B7B9-4A16-9CE8-05653821A7BB}" type="pres">
      <dgm:prSet presAssocID="{7111AD9C-2951-4768-8C69-9B8BAF57DE6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1746F-AA44-4043-B445-71A28A0B0EF9}" type="pres">
      <dgm:prSet presAssocID="{7111AD9C-2951-4768-8C69-9B8BAF57DE6E}" presName="negativeSpace" presStyleCnt="0"/>
      <dgm:spPr/>
    </dgm:pt>
    <dgm:pt modelId="{E082AFCF-9272-4299-9A0A-9EC2EEEB3D31}" type="pres">
      <dgm:prSet presAssocID="{7111AD9C-2951-4768-8C69-9B8BAF57DE6E}" presName="childText" presStyleLbl="conFgAcc1" presStyleIdx="1" presStyleCnt="3">
        <dgm:presLayoutVars>
          <dgm:bulletEnabled val="1"/>
        </dgm:presLayoutVars>
      </dgm:prSet>
      <dgm:spPr/>
    </dgm:pt>
    <dgm:pt modelId="{6E4AE7F4-F05F-4884-8E1F-801589F77206}" type="pres">
      <dgm:prSet presAssocID="{D43B10CD-8E45-4181-AC0F-1D71FB5BF046}" presName="spaceBetweenRectangles" presStyleCnt="0"/>
      <dgm:spPr/>
    </dgm:pt>
    <dgm:pt modelId="{322240DB-E449-4B87-95E9-65F8BBE9B298}" type="pres">
      <dgm:prSet presAssocID="{D3DDD2B5-C18D-4BF0-BF7B-3C121CF5EE19}" presName="parentLin" presStyleCnt="0"/>
      <dgm:spPr/>
    </dgm:pt>
    <dgm:pt modelId="{1D56B5B5-B0F1-4509-BD04-E278D0FD0984}" type="pres">
      <dgm:prSet presAssocID="{D3DDD2B5-C18D-4BF0-BF7B-3C121CF5EE1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A5E8F3B-4851-4776-A44A-F4171AA6129D}" type="pres">
      <dgm:prSet presAssocID="{D3DDD2B5-C18D-4BF0-BF7B-3C121CF5EE1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BA365-9B91-48F8-A222-89F95A28EA28}" type="pres">
      <dgm:prSet presAssocID="{D3DDD2B5-C18D-4BF0-BF7B-3C121CF5EE19}" presName="negativeSpace" presStyleCnt="0"/>
      <dgm:spPr/>
    </dgm:pt>
    <dgm:pt modelId="{B3CA9173-CDC9-426A-9FE1-5ACE4BC9236F}" type="pres">
      <dgm:prSet presAssocID="{D3DDD2B5-C18D-4BF0-BF7B-3C121CF5EE1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7FADE92-7F58-4381-B808-F484E3ECE135}" type="presOf" srcId="{D3DDD2B5-C18D-4BF0-BF7B-3C121CF5EE19}" destId="{AA5E8F3B-4851-4776-A44A-F4171AA6129D}" srcOrd="1" destOrd="0" presId="urn:microsoft.com/office/officeart/2005/8/layout/list1"/>
    <dgm:cxn modelId="{2FE38423-4FDE-476D-856F-A6D64B9DB6F8}" srcId="{EFBC8E5A-0790-44FE-AFF2-DE345D60063B}" destId="{7111AD9C-2951-4768-8C69-9B8BAF57DE6E}" srcOrd="1" destOrd="0" parTransId="{94AB73BF-CB31-49A7-B596-FF587AE614D4}" sibTransId="{D43B10CD-8E45-4181-AC0F-1D71FB5BF046}"/>
    <dgm:cxn modelId="{9E8247A1-A84D-4937-A722-3675F25662C5}" type="presOf" srcId="{EFBC8E5A-0790-44FE-AFF2-DE345D60063B}" destId="{307ADFAA-41B5-404C-A985-B6429CB86B6E}" srcOrd="0" destOrd="0" presId="urn:microsoft.com/office/officeart/2005/8/layout/list1"/>
    <dgm:cxn modelId="{8C8CE4CF-4FEE-47D9-BC36-C51E4E80023E}" type="presOf" srcId="{D9C52F41-1BA2-443B-BCA1-4FF2A42CA6CA}" destId="{C2F923B7-1936-4599-867B-5E3E3CA61A7F}" srcOrd="1" destOrd="0" presId="urn:microsoft.com/office/officeart/2005/8/layout/list1"/>
    <dgm:cxn modelId="{8CFCBB19-EFFD-48D3-B4EF-A0F2F941972E}" type="presOf" srcId="{D3DDD2B5-C18D-4BF0-BF7B-3C121CF5EE19}" destId="{1D56B5B5-B0F1-4509-BD04-E278D0FD0984}" srcOrd="0" destOrd="0" presId="urn:microsoft.com/office/officeart/2005/8/layout/list1"/>
    <dgm:cxn modelId="{35573643-6660-4E7A-BF8F-B8DAC383839E}" type="presOf" srcId="{7111AD9C-2951-4768-8C69-9B8BAF57DE6E}" destId="{AAB49D57-A112-4C8F-8445-25F7AF22CECE}" srcOrd="0" destOrd="0" presId="urn:microsoft.com/office/officeart/2005/8/layout/list1"/>
    <dgm:cxn modelId="{14913F6F-42C5-4A68-91C2-7A025D417858}" srcId="{EFBC8E5A-0790-44FE-AFF2-DE345D60063B}" destId="{D3DDD2B5-C18D-4BF0-BF7B-3C121CF5EE19}" srcOrd="2" destOrd="0" parTransId="{3909998A-2112-410C-88C5-9B73A5E79448}" sibTransId="{C7EB3206-1272-4D4A-A4D7-138EC5C4F2CA}"/>
    <dgm:cxn modelId="{F05212BF-6F0C-49D3-91ED-C1D1E1FA37D0}" type="presOf" srcId="{7111AD9C-2951-4768-8C69-9B8BAF57DE6E}" destId="{969F5E52-B7B9-4A16-9CE8-05653821A7BB}" srcOrd="1" destOrd="0" presId="urn:microsoft.com/office/officeart/2005/8/layout/list1"/>
    <dgm:cxn modelId="{01B89C2A-5873-472C-891A-58658FC583B8}" type="presOf" srcId="{D9C52F41-1BA2-443B-BCA1-4FF2A42CA6CA}" destId="{8B3B7304-CBFD-4DF1-BCA1-2664EA56C5A8}" srcOrd="0" destOrd="0" presId="urn:microsoft.com/office/officeart/2005/8/layout/list1"/>
    <dgm:cxn modelId="{2F06890D-E722-4929-8F71-FED74BAA0FED}" srcId="{EFBC8E5A-0790-44FE-AFF2-DE345D60063B}" destId="{D9C52F41-1BA2-443B-BCA1-4FF2A42CA6CA}" srcOrd="0" destOrd="0" parTransId="{B9545810-838F-4B56-9654-40EE78E53145}" sibTransId="{803DAE4C-20D5-495E-871C-1CCED6D37212}"/>
    <dgm:cxn modelId="{7C311E9B-4DA4-4388-BABF-A13BFA7722A0}" type="presParOf" srcId="{307ADFAA-41B5-404C-A985-B6429CB86B6E}" destId="{8563FEFF-FE78-4810-A5FE-6F5CBA0E0BA8}" srcOrd="0" destOrd="0" presId="urn:microsoft.com/office/officeart/2005/8/layout/list1"/>
    <dgm:cxn modelId="{C5FB85CB-351F-4F3F-BE89-17213952FEC3}" type="presParOf" srcId="{8563FEFF-FE78-4810-A5FE-6F5CBA0E0BA8}" destId="{8B3B7304-CBFD-4DF1-BCA1-2664EA56C5A8}" srcOrd="0" destOrd="0" presId="urn:microsoft.com/office/officeart/2005/8/layout/list1"/>
    <dgm:cxn modelId="{0383817F-689E-47C2-88DD-B5D363B2DEFD}" type="presParOf" srcId="{8563FEFF-FE78-4810-A5FE-6F5CBA0E0BA8}" destId="{C2F923B7-1936-4599-867B-5E3E3CA61A7F}" srcOrd="1" destOrd="0" presId="urn:microsoft.com/office/officeart/2005/8/layout/list1"/>
    <dgm:cxn modelId="{BC8CAB9A-6C2D-400F-A197-DF4DF4B15953}" type="presParOf" srcId="{307ADFAA-41B5-404C-A985-B6429CB86B6E}" destId="{423865DC-1BC5-4594-B4AD-2B417CA8584E}" srcOrd="1" destOrd="0" presId="urn:microsoft.com/office/officeart/2005/8/layout/list1"/>
    <dgm:cxn modelId="{25B3C95D-42D4-4935-A0E4-57A5B2ECE139}" type="presParOf" srcId="{307ADFAA-41B5-404C-A985-B6429CB86B6E}" destId="{21F7AA5B-0FFF-416E-ABA9-FEBABA93A66B}" srcOrd="2" destOrd="0" presId="urn:microsoft.com/office/officeart/2005/8/layout/list1"/>
    <dgm:cxn modelId="{A0DE5FA6-ED55-45D7-9058-ADB711717A16}" type="presParOf" srcId="{307ADFAA-41B5-404C-A985-B6429CB86B6E}" destId="{88F22D02-EE23-4752-B146-5B1A704ABB30}" srcOrd="3" destOrd="0" presId="urn:microsoft.com/office/officeart/2005/8/layout/list1"/>
    <dgm:cxn modelId="{497B8FD1-8387-47B8-9397-355B03CF3B59}" type="presParOf" srcId="{307ADFAA-41B5-404C-A985-B6429CB86B6E}" destId="{86E9917D-99DF-4D91-9AED-736FAD24218C}" srcOrd="4" destOrd="0" presId="urn:microsoft.com/office/officeart/2005/8/layout/list1"/>
    <dgm:cxn modelId="{017F16A4-A3D0-4E58-9C14-DD6E53F8B8F1}" type="presParOf" srcId="{86E9917D-99DF-4D91-9AED-736FAD24218C}" destId="{AAB49D57-A112-4C8F-8445-25F7AF22CECE}" srcOrd="0" destOrd="0" presId="urn:microsoft.com/office/officeart/2005/8/layout/list1"/>
    <dgm:cxn modelId="{822D424C-0647-484D-9806-59A99A39F671}" type="presParOf" srcId="{86E9917D-99DF-4D91-9AED-736FAD24218C}" destId="{969F5E52-B7B9-4A16-9CE8-05653821A7BB}" srcOrd="1" destOrd="0" presId="urn:microsoft.com/office/officeart/2005/8/layout/list1"/>
    <dgm:cxn modelId="{61BFEF47-C265-4BAD-B6EB-B854C2C60F74}" type="presParOf" srcId="{307ADFAA-41B5-404C-A985-B6429CB86B6E}" destId="{BBE1746F-AA44-4043-B445-71A28A0B0EF9}" srcOrd="5" destOrd="0" presId="urn:microsoft.com/office/officeart/2005/8/layout/list1"/>
    <dgm:cxn modelId="{128E8E55-BBBC-4A95-AC49-7647DB750FCA}" type="presParOf" srcId="{307ADFAA-41B5-404C-A985-B6429CB86B6E}" destId="{E082AFCF-9272-4299-9A0A-9EC2EEEB3D31}" srcOrd="6" destOrd="0" presId="urn:microsoft.com/office/officeart/2005/8/layout/list1"/>
    <dgm:cxn modelId="{041CB737-8427-4BB3-B268-FA444675C94E}" type="presParOf" srcId="{307ADFAA-41B5-404C-A985-B6429CB86B6E}" destId="{6E4AE7F4-F05F-4884-8E1F-801589F77206}" srcOrd="7" destOrd="0" presId="urn:microsoft.com/office/officeart/2005/8/layout/list1"/>
    <dgm:cxn modelId="{B0A94307-FFFB-4D9B-A961-7E26FA2C7EC6}" type="presParOf" srcId="{307ADFAA-41B5-404C-A985-B6429CB86B6E}" destId="{322240DB-E449-4B87-95E9-65F8BBE9B298}" srcOrd="8" destOrd="0" presId="urn:microsoft.com/office/officeart/2005/8/layout/list1"/>
    <dgm:cxn modelId="{22BBBCFB-90FF-47E4-AA85-458F459C73AE}" type="presParOf" srcId="{322240DB-E449-4B87-95E9-65F8BBE9B298}" destId="{1D56B5B5-B0F1-4509-BD04-E278D0FD0984}" srcOrd="0" destOrd="0" presId="urn:microsoft.com/office/officeart/2005/8/layout/list1"/>
    <dgm:cxn modelId="{5C2FBDDB-21CE-462F-B8DE-6B77D2589505}" type="presParOf" srcId="{322240DB-E449-4B87-95E9-65F8BBE9B298}" destId="{AA5E8F3B-4851-4776-A44A-F4171AA6129D}" srcOrd="1" destOrd="0" presId="urn:microsoft.com/office/officeart/2005/8/layout/list1"/>
    <dgm:cxn modelId="{DE76C460-EA30-4FCE-91C8-1BB3A4B10ADF}" type="presParOf" srcId="{307ADFAA-41B5-404C-A985-B6429CB86B6E}" destId="{7D5BA365-9B91-48F8-A222-89F95A28EA28}" srcOrd="9" destOrd="0" presId="urn:microsoft.com/office/officeart/2005/8/layout/list1"/>
    <dgm:cxn modelId="{E80C3387-95D1-442D-A4E0-2FF9AAAF84C6}" type="presParOf" srcId="{307ADFAA-41B5-404C-A985-B6429CB86B6E}" destId="{B3CA9173-CDC9-426A-9FE1-5ACE4BC923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5683FA-0068-4AAF-9039-A167F9133501}" type="doc">
      <dgm:prSet loTypeId="urn:microsoft.com/office/officeart/2005/8/layout/cycle8" loCatId="cycle" qsTypeId="urn:microsoft.com/office/officeart/2005/8/quickstyle/simple1" qsCatId="simple" csTypeId="urn:microsoft.com/office/officeart/2005/8/colors/accent3_2" csCatId="accent3" phldr="1"/>
      <dgm:spPr/>
    </dgm:pt>
    <dgm:pt modelId="{9C969534-EEFF-4155-AA09-95C858A976CA}">
      <dgm:prSet phldrT="[Text]" custT="1"/>
      <dgm:spPr>
        <a:solidFill>
          <a:schemeClr val="accent6"/>
        </a:solidFill>
      </dgm:spPr>
      <dgm:t>
        <a:bodyPr vert="vert"/>
        <a:lstStyle/>
        <a:p>
          <a:r>
            <a:rPr lang="en-US" sz="3300" dirty="0"/>
            <a:t>Revise</a:t>
          </a:r>
        </a:p>
      </dgm:t>
    </dgm:pt>
    <dgm:pt modelId="{AF9A5137-38D0-4AD3-9CE1-BF742280B4AB}" type="parTrans" cxnId="{EE175A74-877D-4A55-AE81-B90808F1C7E2}">
      <dgm:prSet/>
      <dgm:spPr/>
      <dgm:t>
        <a:bodyPr/>
        <a:lstStyle/>
        <a:p>
          <a:endParaRPr lang="en-US"/>
        </a:p>
      </dgm:t>
    </dgm:pt>
    <dgm:pt modelId="{6FACDAB6-02B6-412F-BFD3-3F1C331F57BD}" type="sibTrans" cxnId="{EE175A74-877D-4A55-AE81-B90808F1C7E2}">
      <dgm:prSet/>
      <dgm:spPr/>
      <dgm:t>
        <a:bodyPr/>
        <a:lstStyle/>
        <a:p>
          <a:endParaRPr lang="en-US"/>
        </a:p>
      </dgm:t>
    </dgm:pt>
    <dgm:pt modelId="{D00B311E-72FF-427A-9DAE-FF1B7FE874C9}">
      <dgm:prSet phldrT="[Text]" custT="1"/>
      <dgm:spPr>
        <a:solidFill>
          <a:schemeClr val="tx1"/>
        </a:solidFill>
      </dgm:spPr>
      <dgm:t>
        <a:bodyPr vert="vert270" lIns="91440" tIns="0" bIns="0"/>
        <a:lstStyle/>
        <a:p>
          <a:r>
            <a:rPr lang="en-US" sz="3300" dirty="0"/>
            <a:t>Revisit</a:t>
          </a:r>
        </a:p>
      </dgm:t>
    </dgm:pt>
    <dgm:pt modelId="{A8CC0FC5-DDBD-4AC3-BBA2-E982EAEA229A}" type="parTrans" cxnId="{F77FC559-E999-46D3-8985-F97AFB8E02A6}">
      <dgm:prSet/>
      <dgm:spPr/>
      <dgm:t>
        <a:bodyPr/>
        <a:lstStyle/>
        <a:p>
          <a:endParaRPr lang="en-US"/>
        </a:p>
      </dgm:t>
    </dgm:pt>
    <dgm:pt modelId="{CD8BC768-895A-486C-803C-6E8111ACCAB4}" type="sibTrans" cxnId="{F77FC559-E999-46D3-8985-F97AFB8E02A6}">
      <dgm:prSet/>
      <dgm:spPr/>
      <dgm:t>
        <a:bodyPr/>
        <a:lstStyle/>
        <a:p>
          <a:endParaRPr lang="en-US"/>
        </a:p>
      </dgm:t>
    </dgm:pt>
    <dgm:pt modelId="{93793CF9-0EA9-4938-88AD-386A1D671534}" type="pres">
      <dgm:prSet presAssocID="{DB5683FA-0068-4AAF-9039-A167F9133501}" presName="compositeShape" presStyleCnt="0">
        <dgm:presLayoutVars>
          <dgm:chMax val="7"/>
          <dgm:dir/>
          <dgm:resizeHandles val="exact"/>
        </dgm:presLayoutVars>
      </dgm:prSet>
      <dgm:spPr/>
    </dgm:pt>
    <dgm:pt modelId="{C87AAAA1-65C2-483B-8EDC-7F6C356C931F}" type="pres">
      <dgm:prSet presAssocID="{DB5683FA-0068-4AAF-9039-A167F9133501}" presName="wedge1" presStyleLbl="node1" presStyleIdx="0" presStyleCnt="2"/>
      <dgm:spPr/>
      <dgm:t>
        <a:bodyPr/>
        <a:lstStyle/>
        <a:p>
          <a:endParaRPr lang="en-US"/>
        </a:p>
      </dgm:t>
    </dgm:pt>
    <dgm:pt modelId="{A51E0EB8-5184-468D-A995-1B368CA1DCB2}" type="pres">
      <dgm:prSet presAssocID="{DB5683FA-0068-4AAF-9039-A167F9133501}" presName="dummy1a" presStyleCnt="0"/>
      <dgm:spPr/>
    </dgm:pt>
    <dgm:pt modelId="{9BCE34B0-F82C-42FC-84AE-201096542680}" type="pres">
      <dgm:prSet presAssocID="{DB5683FA-0068-4AAF-9039-A167F9133501}" presName="dummy1b" presStyleCnt="0"/>
      <dgm:spPr/>
    </dgm:pt>
    <dgm:pt modelId="{005CBF7D-3614-4EE2-9158-3BD0AB4CECD0}" type="pres">
      <dgm:prSet presAssocID="{DB5683FA-0068-4AAF-9039-A167F9133501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94BBF-3983-4A0B-B388-1AB712842A37}" type="pres">
      <dgm:prSet presAssocID="{DB5683FA-0068-4AAF-9039-A167F9133501}" presName="wedge2" presStyleLbl="node1" presStyleIdx="1" presStyleCnt="2"/>
      <dgm:spPr/>
      <dgm:t>
        <a:bodyPr/>
        <a:lstStyle/>
        <a:p>
          <a:endParaRPr lang="en-US"/>
        </a:p>
      </dgm:t>
    </dgm:pt>
    <dgm:pt modelId="{C378E07C-CBD0-420C-9215-9C8E9CDE8D9A}" type="pres">
      <dgm:prSet presAssocID="{DB5683FA-0068-4AAF-9039-A167F9133501}" presName="dummy2a" presStyleCnt="0"/>
      <dgm:spPr/>
    </dgm:pt>
    <dgm:pt modelId="{6B131F96-65BC-46D1-838C-290B646AFC2F}" type="pres">
      <dgm:prSet presAssocID="{DB5683FA-0068-4AAF-9039-A167F9133501}" presName="dummy2b" presStyleCnt="0"/>
      <dgm:spPr/>
    </dgm:pt>
    <dgm:pt modelId="{8E8278E6-7101-4B8F-B8F1-A23C74A6E2B8}" type="pres">
      <dgm:prSet presAssocID="{DB5683FA-0068-4AAF-9039-A167F9133501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FF21D-AB5B-47F4-BF70-3AFBE70F084C}" type="pres">
      <dgm:prSet presAssocID="{6FACDAB6-02B6-412F-BFD3-3F1C331F57BD}" presName="arrowWedge1" presStyleLbl="fgSibTrans2D1" presStyleIdx="0" presStyleCnt="2" custScaleX="110000" custScaleY="110000"/>
      <dgm:spPr>
        <a:solidFill>
          <a:schemeClr val="accent2"/>
        </a:solidFill>
      </dgm:spPr>
    </dgm:pt>
    <dgm:pt modelId="{113941EC-2C73-4A23-932B-CE4816E96BEB}" type="pres">
      <dgm:prSet presAssocID="{CD8BC768-895A-486C-803C-6E8111ACCAB4}" presName="arrowWedge2" presStyleLbl="fgSibTrans2D1" presStyleIdx="1" presStyleCnt="2" custScaleX="110000" custScaleY="110000"/>
      <dgm:spPr>
        <a:solidFill>
          <a:schemeClr val="accent2"/>
        </a:solidFill>
      </dgm:spPr>
    </dgm:pt>
  </dgm:ptLst>
  <dgm:cxnLst>
    <dgm:cxn modelId="{47BDC5D9-9B90-4D0E-ADED-325CA66520ED}" type="presOf" srcId="{D00B311E-72FF-427A-9DAE-FF1B7FE874C9}" destId="{69F94BBF-3983-4A0B-B388-1AB712842A37}" srcOrd="0" destOrd="0" presId="urn:microsoft.com/office/officeart/2005/8/layout/cycle8"/>
    <dgm:cxn modelId="{EE175A74-877D-4A55-AE81-B90808F1C7E2}" srcId="{DB5683FA-0068-4AAF-9039-A167F9133501}" destId="{9C969534-EEFF-4155-AA09-95C858A976CA}" srcOrd="0" destOrd="0" parTransId="{AF9A5137-38D0-4AD3-9CE1-BF742280B4AB}" sibTransId="{6FACDAB6-02B6-412F-BFD3-3F1C331F57BD}"/>
    <dgm:cxn modelId="{9296302E-6A3E-4771-A2C5-434997643031}" type="presOf" srcId="{D00B311E-72FF-427A-9DAE-FF1B7FE874C9}" destId="{8E8278E6-7101-4B8F-B8F1-A23C74A6E2B8}" srcOrd="1" destOrd="0" presId="urn:microsoft.com/office/officeart/2005/8/layout/cycle8"/>
    <dgm:cxn modelId="{32963B4C-2473-4DC0-9072-AE387322A566}" type="presOf" srcId="{9C969534-EEFF-4155-AA09-95C858A976CA}" destId="{C87AAAA1-65C2-483B-8EDC-7F6C356C931F}" srcOrd="0" destOrd="0" presId="urn:microsoft.com/office/officeart/2005/8/layout/cycle8"/>
    <dgm:cxn modelId="{44422D8E-DB01-47CE-8487-9FE65E5894FF}" type="presOf" srcId="{DB5683FA-0068-4AAF-9039-A167F9133501}" destId="{93793CF9-0EA9-4938-88AD-386A1D671534}" srcOrd="0" destOrd="0" presId="urn:microsoft.com/office/officeart/2005/8/layout/cycle8"/>
    <dgm:cxn modelId="{F77FC559-E999-46D3-8985-F97AFB8E02A6}" srcId="{DB5683FA-0068-4AAF-9039-A167F9133501}" destId="{D00B311E-72FF-427A-9DAE-FF1B7FE874C9}" srcOrd="1" destOrd="0" parTransId="{A8CC0FC5-DDBD-4AC3-BBA2-E982EAEA229A}" sibTransId="{CD8BC768-895A-486C-803C-6E8111ACCAB4}"/>
    <dgm:cxn modelId="{1A92247A-5591-4444-933D-B8BD4AB01369}" type="presOf" srcId="{9C969534-EEFF-4155-AA09-95C858A976CA}" destId="{005CBF7D-3614-4EE2-9158-3BD0AB4CECD0}" srcOrd="1" destOrd="0" presId="urn:microsoft.com/office/officeart/2005/8/layout/cycle8"/>
    <dgm:cxn modelId="{C4E32805-3E01-4E0B-BA33-170E76E9FEFA}" type="presParOf" srcId="{93793CF9-0EA9-4938-88AD-386A1D671534}" destId="{C87AAAA1-65C2-483B-8EDC-7F6C356C931F}" srcOrd="0" destOrd="0" presId="urn:microsoft.com/office/officeart/2005/8/layout/cycle8"/>
    <dgm:cxn modelId="{A11341C1-C96E-44D1-A6A1-4CBF0977C50C}" type="presParOf" srcId="{93793CF9-0EA9-4938-88AD-386A1D671534}" destId="{A51E0EB8-5184-468D-A995-1B368CA1DCB2}" srcOrd="1" destOrd="0" presId="urn:microsoft.com/office/officeart/2005/8/layout/cycle8"/>
    <dgm:cxn modelId="{D04FC2AF-CF0E-4033-AF0C-B16BBA6214A5}" type="presParOf" srcId="{93793CF9-0EA9-4938-88AD-386A1D671534}" destId="{9BCE34B0-F82C-42FC-84AE-201096542680}" srcOrd="2" destOrd="0" presId="urn:microsoft.com/office/officeart/2005/8/layout/cycle8"/>
    <dgm:cxn modelId="{7A3379A3-FC9D-493C-9E76-94828440C68E}" type="presParOf" srcId="{93793CF9-0EA9-4938-88AD-386A1D671534}" destId="{005CBF7D-3614-4EE2-9158-3BD0AB4CECD0}" srcOrd="3" destOrd="0" presId="urn:microsoft.com/office/officeart/2005/8/layout/cycle8"/>
    <dgm:cxn modelId="{A80CB5F4-747C-4B38-85C3-1DA56A32A8DF}" type="presParOf" srcId="{93793CF9-0EA9-4938-88AD-386A1D671534}" destId="{69F94BBF-3983-4A0B-B388-1AB712842A37}" srcOrd="4" destOrd="0" presId="urn:microsoft.com/office/officeart/2005/8/layout/cycle8"/>
    <dgm:cxn modelId="{0E6DD5AA-14C5-483E-9075-277993AC31FF}" type="presParOf" srcId="{93793CF9-0EA9-4938-88AD-386A1D671534}" destId="{C378E07C-CBD0-420C-9215-9C8E9CDE8D9A}" srcOrd="5" destOrd="0" presId="urn:microsoft.com/office/officeart/2005/8/layout/cycle8"/>
    <dgm:cxn modelId="{357428A3-5D69-4315-A6A9-9054084EAB4C}" type="presParOf" srcId="{93793CF9-0EA9-4938-88AD-386A1D671534}" destId="{6B131F96-65BC-46D1-838C-290B646AFC2F}" srcOrd="6" destOrd="0" presId="urn:microsoft.com/office/officeart/2005/8/layout/cycle8"/>
    <dgm:cxn modelId="{DF2199A2-64D2-4E3C-A9C9-28A565D5AB30}" type="presParOf" srcId="{93793CF9-0EA9-4938-88AD-386A1D671534}" destId="{8E8278E6-7101-4B8F-B8F1-A23C74A6E2B8}" srcOrd="7" destOrd="0" presId="urn:microsoft.com/office/officeart/2005/8/layout/cycle8"/>
    <dgm:cxn modelId="{F12190CA-B59F-423A-863D-5DB7C35193D7}" type="presParOf" srcId="{93793CF9-0EA9-4938-88AD-386A1D671534}" destId="{0EEFF21D-AB5B-47F4-BF70-3AFBE70F084C}" srcOrd="8" destOrd="0" presId="urn:microsoft.com/office/officeart/2005/8/layout/cycle8"/>
    <dgm:cxn modelId="{1280C7C0-C231-49D2-B91F-D0F195F5780D}" type="presParOf" srcId="{93793CF9-0EA9-4938-88AD-386A1D671534}" destId="{113941EC-2C73-4A23-932B-CE4816E96BEB}" srcOrd="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7AA5B-0FFF-416E-ABA9-FEBABA93A66B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923B7-1936-4599-867B-5E3E3CA61A7F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Additional Contributions</a:t>
          </a:r>
        </a:p>
      </dsp:txBody>
      <dsp:txXfrm>
        <a:off x="349472" y="51131"/>
        <a:ext cx="4177856" cy="825776"/>
      </dsp:txXfrm>
    </dsp:sp>
    <dsp:sp modelId="{E082AFCF-9272-4299-9A0A-9EC2EEEB3D31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F5E52-B7B9-4A16-9CE8-05653821A7BB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rgbClr val="006F6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Special and Bonus Pays</a:t>
          </a:r>
        </a:p>
      </dsp:txBody>
      <dsp:txXfrm>
        <a:off x="349472" y="1457291"/>
        <a:ext cx="4177856" cy="825776"/>
      </dsp:txXfrm>
    </dsp:sp>
    <dsp:sp modelId="{B3CA9173-CDC9-426A-9FE1-5ACE4BC9236F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E8F3B-4851-4776-A44A-F4171AA6129D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Rollovers</a:t>
          </a:r>
        </a:p>
      </dsp:txBody>
      <dsp:txXfrm>
        <a:off x="349472" y="2863452"/>
        <a:ext cx="4177856" cy="825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AAAA1-65C2-483B-8EDC-7F6C356C931F}">
      <dsp:nvSpPr>
        <dsp:cNvPr id="0" name=""/>
        <dsp:cNvSpPr/>
      </dsp:nvSpPr>
      <dsp:spPr>
        <a:xfrm>
          <a:off x="1558979" y="360358"/>
          <a:ext cx="3972763" cy="3972763"/>
        </a:xfrm>
        <a:prstGeom prst="pie">
          <a:avLst>
            <a:gd name="adj1" fmla="val 16200000"/>
            <a:gd name="adj2" fmla="val 540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Revise</a:t>
          </a:r>
        </a:p>
      </dsp:txBody>
      <dsp:txXfrm>
        <a:off x="3729810" y="1400843"/>
        <a:ext cx="1418844" cy="1891792"/>
      </dsp:txXfrm>
    </dsp:sp>
    <dsp:sp modelId="{69F94BBF-3983-4A0B-B388-1AB712842A37}">
      <dsp:nvSpPr>
        <dsp:cNvPr id="0" name=""/>
        <dsp:cNvSpPr/>
      </dsp:nvSpPr>
      <dsp:spPr>
        <a:xfrm>
          <a:off x="1369800" y="360358"/>
          <a:ext cx="3972763" cy="3972763"/>
        </a:xfrm>
        <a:prstGeom prst="pie">
          <a:avLst>
            <a:gd name="adj1" fmla="val 5400000"/>
            <a:gd name="adj2" fmla="val 1620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91440" tIns="0" rIns="4191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Revisit</a:t>
          </a:r>
        </a:p>
      </dsp:txBody>
      <dsp:txXfrm>
        <a:off x="1752888" y="1400843"/>
        <a:ext cx="1418844" cy="1891792"/>
      </dsp:txXfrm>
    </dsp:sp>
    <dsp:sp modelId="{0EEFF21D-AB5B-47F4-BF70-3AFBE70F084C}">
      <dsp:nvSpPr>
        <dsp:cNvPr id="0" name=""/>
        <dsp:cNvSpPr/>
      </dsp:nvSpPr>
      <dsp:spPr>
        <a:xfrm>
          <a:off x="1089815" y="-108806"/>
          <a:ext cx="4911092" cy="4911092"/>
        </a:xfrm>
        <a:prstGeom prst="circularArrow">
          <a:avLst>
            <a:gd name="adj1" fmla="val 5085"/>
            <a:gd name="adj2" fmla="val 327528"/>
            <a:gd name="adj3" fmla="val 5072472"/>
            <a:gd name="adj4" fmla="val 16200000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941EC-2C73-4A23-932B-CE4816E96BEB}">
      <dsp:nvSpPr>
        <dsp:cNvPr id="0" name=""/>
        <dsp:cNvSpPr/>
      </dsp:nvSpPr>
      <dsp:spPr>
        <a:xfrm>
          <a:off x="900635" y="-108806"/>
          <a:ext cx="4911092" cy="4911092"/>
        </a:xfrm>
        <a:prstGeom prst="circularArrow">
          <a:avLst>
            <a:gd name="adj1" fmla="val 5085"/>
            <a:gd name="adj2" fmla="val 327528"/>
            <a:gd name="adj3" fmla="val 15872472"/>
            <a:gd name="adj4" fmla="val 5400000"/>
            <a:gd name="adj5" fmla="val 5932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4B6DC-E046-4ECC-8D96-B817AE415124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F14A8-DE76-4C8A-B941-D3AA765316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5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– 1 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47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1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</a:t>
            </a:r>
            <a:r>
              <a:rPr lang="en-US" baseline="0" dirty="0"/>
              <a:t> – 4 clicks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5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</a:t>
            </a:r>
            <a:r>
              <a:rPr lang="en-US" baseline="0" dirty="0"/>
              <a:t> – 5 clicks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57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- 3 clicks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0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– 6 clicks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4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Animation – 5 clicks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88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rac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6510"/>
            <a:ext cx="8607570" cy="7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3272"/>
            <a:ext cx="9144000" cy="1633728"/>
          </a:xfrm>
          <a:prstGeom prst="rect">
            <a:avLst/>
          </a:prstGeom>
        </p:spPr>
      </p:pic>
      <p:sp>
        <p:nvSpPr>
          <p:cNvPr id="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04800" y="4191000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04800" y="5443537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843272"/>
            <a:ext cx="9144000" cy="109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terac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45480"/>
            <a:ext cx="9144000" cy="1112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45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6510"/>
            <a:ext cx="8607570" cy="7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3272"/>
            <a:ext cx="9144000" cy="1633728"/>
          </a:xfrm>
          <a:prstGeom prst="rect">
            <a:avLst/>
          </a:prstGeom>
        </p:spPr>
      </p:pic>
      <p:sp>
        <p:nvSpPr>
          <p:cNvPr id="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04800" y="4191000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04800" y="5443537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843272"/>
            <a:ext cx="9144000" cy="109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1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rac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9612" y="1869140"/>
            <a:ext cx="2667000" cy="4120179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2000"/>
            </a:lvl1pPr>
            <a:lvl2pPr marL="742950" indent="-28575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2057400" indent="-22860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65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terac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2180"/>
            <a:ext cx="9143999" cy="94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25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terac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3698"/>
            <a:ext cx="9143999" cy="5556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2180"/>
            <a:ext cx="9143999" cy="94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80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terac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4012"/>
            <a:ext cx="9144000" cy="4922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2180"/>
            <a:ext cx="9143999" cy="94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16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racy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4268"/>
            <a:ext cx="9144000" cy="944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" y="1621"/>
            <a:ext cx="9143991" cy="100888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1143000" y="381000"/>
            <a:ext cx="2057400" cy="490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76600" y="439733"/>
            <a:ext cx="5834063" cy="723900"/>
          </a:xfrm>
        </p:spPr>
        <p:txBody>
          <a:bodyPr>
            <a:normAutofit/>
          </a:bodyPr>
          <a:lstStyle>
            <a:lvl1pPr marL="0" indent="0">
              <a:buNone/>
              <a:defRPr sz="2500" b="1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516060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racy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0" y="190500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1905000"/>
            <a:ext cx="42672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038600" y="1905000"/>
            <a:ext cx="152400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219206" y="1905000"/>
            <a:ext cx="27432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1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2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5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2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7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1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601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8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3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1D5F5-4019-4E33-9F04-3C958EF1BF86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451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4" r:id="rId10"/>
    <p:sldLayoutId id="2147483692" r:id="rId11"/>
    <p:sldLayoutId id="2147483685" r:id="rId12"/>
    <p:sldLayoutId id="2147483691" r:id="rId13"/>
    <p:sldLayoutId id="2147483693" r:id="rId14"/>
    <p:sldLayoutId id="2147483694" r:id="rId15"/>
    <p:sldLayoutId id="2147483686" r:id="rId16"/>
    <p:sldLayoutId id="2147483690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6rRMcgBNCc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https://www.youtube.com/embed/HRl8TgYMlB4" TargetMode="Externa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https://www.youtube.com/embed/dtlHqHSYZ-s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6" y="-1"/>
            <a:ext cx="9195677" cy="2442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7836" y="0"/>
            <a:ext cx="9188574" cy="3419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5" y="1985400"/>
            <a:ext cx="9195677" cy="488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CFDE8-A622-4625-A16F-CC5DA3197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106" y="4622268"/>
            <a:ext cx="7772400" cy="1771897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</a:t>
            </a:r>
            <a:br>
              <a:rPr lang="en-US" sz="3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Force Financial Readiness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 Planning Starter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1425" y="3265714"/>
            <a:ext cx="2421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Times Bold Italic" pitchFamily="18" charset="0"/>
              </a:rPr>
              <a:t>Personal Financial Readiness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5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8" b="99266" l="0" r="99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57" y="2231571"/>
            <a:ext cx="4366528" cy="32766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0" y="1905000"/>
            <a:ext cx="4210493" cy="3929743"/>
          </a:xfrm>
        </p:spPr>
        <p:txBody>
          <a:bodyPr>
            <a:normAutofit/>
          </a:bodyPr>
          <a:lstStyle/>
          <a:p>
            <a:r>
              <a:rPr lang="en-US" dirty="0"/>
              <a:t>Inflation erodes buying power of income</a:t>
            </a:r>
            <a:endParaRPr lang="en-US" sz="2800" b="1" dirty="0"/>
          </a:p>
          <a:p>
            <a:r>
              <a:rPr lang="en-US" dirty="0"/>
              <a:t>Prices rise steadily, about 2% per year </a:t>
            </a:r>
          </a:p>
          <a:p>
            <a:r>
              <a:rPr lang="en-US" dirty="0"/>
              <a:t>Earnings on savings and investments must beat inflation to maintain retirement lifestyle</a:t>
            </a:r>
          </a:p>
          <a:p>
            <a:r>
              <a:rPr lang="en-US" dirty="0"/>
              <a:t>Success in retirement takes planning</a:t>
            </a:r>
          </a:p>
          <a:p>
            <a:r>
              <a:rPr lang="en-US" dirty="0"/>
              <a:t>TSP can help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Start Saving Now for Your Future?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4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20142" y="1583391"/>
            <a:ext cx="3989518" cy="3365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Planning for retirement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 power of compounding and time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Rates of return: Savings vs. Investing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Estimating financial resources for retirement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38" y="1344630"/>
            <a:ext cx="4372151" cy="5113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056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Your Vested TSP Account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24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Blended Retirement System (BRS)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57200" y="1906755"/>
            <a:ext cx="8229600" cy="3196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defTabSz="914400" fontAlgn="auto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4400">
              <a:spcBef>
                <a:spcPct val="20000"/>
              </a:spcBef>
              <a:buFontTx/>
              <a:buBlip>
                <a:blip r:embed="rId2"/>
              </a:buBlip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4400">
              <a:spcBef>
                <a:spcPct val="20000"/>
              </a:spcBef>
              <a:buFontTx/>
              <a:buBlip>
                <a:blip r:embed="rId2"/>
              </a:buBlip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4400">
              <a:spcBef>
                <a:spcPct val="20000"/>
              </a:spcBef>
              <a:buFontTx/>
              <a:buBlip>
                <a:blip r:embed="rId2"/>
              </a:buBlip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4400">
              <a:spcBef>
                <a:spcPct val="20000"/>
              </a:spcBef>
              <a:buFontTx/>
              <a:buBlip>
                <a:blip r:embed="rId2"/>
              </a:buBlip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339725" lvl="1" indent="-339725"/>
            <a:r>
              <a:rPr lang="en-US" sz="2000" dirty="0"/>
              <a:t>Defined-benefit pension of 2.0% of basic pay multiplied by years of service after 20 years   </a:t>
            </a:r>
          </a:p>
          <a:p>
            <a:pPr marL="339725" lvl="1" indent="-339725"/>
            <a:r>
              <a:rPr lang="en-US" sz="2000" dirty="0"/>
              <a:t>Defined-contribution investments in TSP</a:t>
            </a:r>
          </a:p>
          <a:p>
            <a:pPr marL="339725" lvl="2" indent="-339725"/>
            <a:r>
              <a:rPr lang="en-US" sz="2000" dirty="0"/>
              <a:t>Service Automatic Contributions (1% of basic pay)</a:t>
            </a:r>
          </a:p>
          <a:p>
            <a:pPr marL="339725" lvl="2" indent="-339725"/>
            <a:r>
              <a:rPr lang="en-US" sz="2000" dirty="0"/>
              <a:t>Matching contributions up to 5% of basic pay after two years</a:t>
            </a:r>
          </a:p>
          <a:p>
            <a:pPr marL="339725" lvl="2" indent="-339725"/>
            <a:r>
              <a:rPr lang="en-US" sz="2000" dirty="0"/>
              <a:t>Voluntary contributions always belong to the service member, regardless of time in service</a:t>
            </a:r>
          </a:p>
        </p:txBody>
      </p:sp>
    </p:spTree>
    <p:extLst>
      <p:ext uri="{BB962C8B-B14F-4D97-AF65-F5344CB8AC3E}">
        <p14:creationId xmlns:p14="http://schemas.microsoft.com/office/powerpoint/2010/main" val="2500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Thrift Savings Plan (TSP)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612" y="1869140"/>
            <a:ext cx="4889222" cy="412017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Retirement saving and investing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Like a 401(k) for federal employees and service members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Extremely low expense ratio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Vesting after two years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contributions belong to the account holder.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Eligibility for matching contributions begins.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92609" y="1830861"/>
            <a:ext cx="3347311" cy="3347311"/>
            <a:chOff x="4906121" y="1625381"/>
            <a:chExt cx="3623525" cy="3623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5252" y="2006177"/>
              <a:ext cx="3044345" cy="271119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906121" y="1625381"/>
              <a:ext cx="3623525" cy="3623525"/>
            </a:xfrm>
            <a:prstGeom prst="ellipse">
              <a:avLst/>
            </a:prstGeom>
            <a:solidFill>
              <a:schemeClr val="accent2">
                <a:lumMod val="5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32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Lifecycle Funds</a:t>
            </a:r>
          </a:p>
        </p:txBody>
      </p:sp>
      <p:pic>
        <p:nvPicPr>
          <p:cNvPr id="4" name="r6rRMcgBNCc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7133" y="1136197"/>
            <a:ext cx="8449733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contributions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847455"/>
              </p:ext>
            </p:extLst>
          </p:nvPr>
        </p:nvGraphicFramePr>
        <p:xfrm>
          <a:off x="458440" y="2378957"/>
          <a:ext cx="8138164" cy="305670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49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8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3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30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You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contribute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Amount withheld monthly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Service Automatic contribution*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Matching contribution*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Total monthly contribution (all sources)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Total yearly contribution (all sources)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Total percent of basic pay saved (all sources)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$276.87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1%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$69.21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$830.52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3%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$46.14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$46.14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$115.35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$1,384.20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5%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$69.21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$69.21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$161.49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$1,937.88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7%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$92.28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$80.75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$196.10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$2,353.20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8.5%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5%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$115.35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$23.07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$92.28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$230.70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$2,768.70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10%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F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10049" y="1353840"/>
            <a:ext cx="34912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E-4 with two years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Monthly basic pay: $2,307 (2020)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Annual basic pay: $27,687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072" y="5629431"/>
            <a:ext cx="624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*Service Automatic and Matching Contributions are always deposited into the Airman’s TSP Traditional (pre-tax) account.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212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Will the Money Come From?</a:t>
            </a:r>
          </a:p>
        </p:txBody>
      </p:sp>
      <p:pic>
        <p:nvPicPr>
          <p:cNvPr id="3" name="HRl8TgYMlB4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57200" y="1417638"/>
            <a:ext cx="8229600" cy="4629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964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695" y="1728990"/>
            <a:ext cx="3081534" cy="3386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95" y="1728990"/>
            <a:ext cx="3081534" cy="3386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Choices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4417" y="4062551"/>
            <a:ext cx="26006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Pre-tax</a:t>
            </a:r>
            <a:br>
              <a:rPr lang="en-US" sz="2000" b="1" dirty="0"/>
            </a:br>
            <a:r>
              <a:rPr lang="en-US" b="1" dirty="0"/>
              <a:t>(Traditional*)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3903" y="4086301"/>
            <a:ext cx="25888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Post-tax</a:t>
            </a:r>
            <a:br>
              <a:rPr lang="en-US" sz="2000" b="1" dirty="0"/>
            </a:br>
            <a:r>
              <a:rPr lang="en-US" b="1" dirty="0"/>
              <a:t>(Roth)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73" y="5501835"/>
            <a:ext cx="650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*Service Automatic and Matching Contributions are always  deposited into the Airman’s TSP Traditional (pre-tax) account.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49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TSP Advantages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2378603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620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F923B7-1936-4599-867B-5E3E3CA61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2F923B7-1936-4599-867B-5E3E3CA61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F7AA5B-0FFF-416E-ABA9-FEBABA93A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21F7AA5B-0FFF-416E-ABA9-FEBABA93A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9F5E52-B7B9-4A16-9CE8-05653821A7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969F5E52-B7B9-4A16-9CE8-05653821A7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82AFCF-9272-4299-9A0A-9EC2EEEB3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E082AFCF-9272-4299-9A0A-9EC2EEEB3D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5E8F3B-4851-4776-A44A-F4171AA612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A5E8F3B-4851-4776-A44A-F4171AA612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CA9173-CDC9-426A-9FE1-5ACE4BC92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B3CA9173-CDC9-426A-9FE1-5ACE4BC92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5062"/>
            <a:ext cx="9144000" cy="4087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900" y="1879600"/>
            <a:ext cx="795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Retirement: When a worker no longer receives any income from working.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900" y="4967620"/>
            <a:ext cx="795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Retirement can be voluntary or involuntary.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560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7409" y="4587823"/>
            <a:ext cx="65383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latin typeface="Arial Narrow" panose="020B0606020202030204" pitchFamily="34" charset="0"/>
              </a:rPr>
              <a:t>CAUTION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479" y="570006"/>
            <a:ext cx="4318827" cy="4319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645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Your TSP Account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196" y="1448460"/>
            <a:ext cx="5848487" cy="4229952"/>
          </a:xfrm>
          <a:prstGeom prst="rect">
            <a:avLst/>
          </a:prstGeom>
          <a:ln w="76200" cap="sq">
            <a:solidFill>
              <a:schemeClr val="bg1"/>
            </a:solidFill>
          </a:ln>
          <a:effectLst>
            <a:outerShdw blurRad="165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142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TSP Funds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9073" y="1547086"/>
            <a:ext cx="7101854" cy="682656"/>
            <a:chOff x="1039073" y="1547086"/>
            <a:chExt cx="7101854" cy="68265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73" y="1659765"/>
              <a:ext cx="7101854" cy="569977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3517359" y="1547086"/>
              <a:ext cx="3109053" cy="650148"/>
            </a:xfrm>
            <a:custGeom>
              <a:avLst/>
              <a:gdLst>
                <a:gd name="connsiteX0" fmla="*/ 0 w 6089904"/>
                <a:gd name="connsiteY0" fmla="*/ 0 h 650148"/>
                <a:gd name="connsiteX1" fmla="*/ 6089904 w 6089904"/>
                <a:gd name="connsiteY1" fmla="*/ 0 h 650148"/>
                <a:gd name="connsiteX2" fmla="*/ 6089904 w 6089904"/>
                <a:gd name="connsiteY2" fmla="*/ 650148 h 650148"/>
                <a:gd name="connsiteX3" fmla="*/ 0 w 6089904"/>
                <a:gd name="connsiteY3" fmla="*/ 650148 h 650148"/>
                <a:gd name="connsiteX4" fmla="*/ 0 w 6089904"/>
                <a:gd name="connsiteY4" fmla="*/ 0 h 6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650148">
                  <a:moveTo>
                    <a:pt x="0" y="0"/>
                  </a:moveTo>
                  <a:lnTo>
                    <a:pt x="6089904" y="0"/>
                  </a:lnTo>
                  <a:lnTo>
                    <a:pt x="6089904" y="650148"/>
                  </a:lnTo>
                  <a:lnTo>
                    <a:pt x="0" y="650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“Lifecycle” Funds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537823" y="1680218"/>
              <a:ext cx="1312223" cy="526386"/>
            </a:xfrm>
            <a:custGeom>
              <a:avLst/>
              <a:gdLst>
                <a:gd name="connsiteX0" fmla="*/ 0 w 2139696"/>
                <a:gd name="connsiteY0" fmla="*/ 87733 h 526386"/>
                <a:gd name="connsiteX1" fmla="*/ 87733 w 2139696"/>
                <a:gd name="connsiteY1" fmla="*/ 0 h 526386"/>
                <a:gd name="connsiteX2" fmla="*/ 2051963 w 2139696"/>
                <a:gd name="connsiteY2" fmla="*/ 0 h 526386"/>
                <a:gd name="connsiteX3" fmla="*/ 2139696 w 2139696"/>
                <a:gd name="connsiteY3" fmla="*/ 87733 h 526386"/>
                <a:gd name="connsiteX4" fmla="*/ 2139696 w 2139696"/>
                <a:gd name="connsiteY4" fmla="*/ 438653 h 526386"/>
                <a:gd name="connsiteX5" fmla="*/ 2051963 w 2139696"/>
                <a:gd name="connsiteY5" fmla="*/ 526386 h 526386"/>
                <a:gd name="connsiteX6" fmla="*/ 87733 w 2139696"/>
                <a:gd name="connsiteY6" fmla="*/ 526386 h 526386"/>
                <a:gd name="connsiteX7" fmla="*/ 0 w 2139696"/>
                <a:gd name="connsiteY7" fmla="*/ 438653 h 526386"/>
                <a:gd name="connsiteX8" fmla="*/ 0 w 2139696"/>
                <a:gd name="connsiteY8" fmla="*/ 87733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96" h="526386">
                  <a:moveTo>
                    <a:pt x="0" y="87733"/>
                  </a:moveTo>
                  <a:cubicBezTo>
                    <a:pt x="0" y="39279"/>
                    <a:pt x="39279" y="0"/>
                    <a:pt x="87733" y="0"/>
                  </a:cubicBezTo>
                  <a:lnTo>
                    <a:pt x="2051963" y="0"/>
                  </a:lnTo>
                  <a:cubicBezTo>
                    <a:pt x="2100417" y="0"/>
                    <a:pt x="2139696" y="39279"/>
                    <a:pt x="2139696" y="87733"/>
                  </a:cubicBezTo>
                  <a:lnTo>
                    <a:pt x="2139696" y="438653"/>
                  </a:lnTo>
                  <a:cubicBezTo>
                    <a:pt x="2139696" y="487107"/>
                    <a:pt x="2100417" y="526386"/>
                    <a:pt x="2051963" y="526386"/>
                  </a:cubicBezTo>
                  <a:lnTo>
                    <a:pt x="87733" y="526386"/>
                  </a:lnTo>
                  <a:cubicBezTo>
                    <a:pt x="39279" y="526386"/>
                    <a:pt x="0" y="487107"/>
                    <a:pt x="0" y="438653"/>
                  </a:cubicBezTo>
                  <a:lnTo>
                    <a:pt x="0" y="87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416" tIns="71416" rIns="71416" bIns="71416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>
                      <a:lumMod val="75000"/>
                    </a:schemeClr>
                  </a:solidFill>
                </a:rPr>
                <a:t>L Fund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39073" y="2134742"/>
            <a:ext cx="7101854" cy="726809"/>
            <a:chOff x="1039073" y="2134742"/>
            <a:chExt cx="7101854" cy="72680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73" y="2291574"/>
              <a:ext cx="7101854" cy="569977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3535019" y="2134742"/>
              <a:ext cx="4435398" cy="650148"/>
            </a:xfrm>
            <a:custGeom>
              <a:avLst/>
              <a:gdLst>
                <a:gd name="connsiteX0" fmla="*/ 0 w 6089904"/>
                <a:gd name="connsiteY0" fmla="*/ 0 h 650148"/>
                <a:gd name="connsiteX1" fmla="*/ 6089904 w 6089904"/>
                <a:gd name="connsiteY1" fmla="*/ 0 h 650148"/>
                <a:gd name="connsiteX2" fmla="*/ 6089904 w 6089904"/>
                <a:gd name="connsiteY2" fmla="*/ 650148 h 650148"/>
                <a:gd name="connsiteX3" fmla="*/ 0 w 6089904"/>
                <a:gd name="connsiteY3" fmla="*/ 650148 h 650148"/>
                <a:gd name="connsiteX4" fmla="*/ 0 w 6089904"/>
                <a:gd name="connsiteY4" fmla="*/ 0 h 6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650148">
                  <a:moveTo>
                    <a:pt x="0" y="0"/>
                  </a:moveTo>
                  <a:lnTo>
                    <a:pt x="6089904" y="0"/>
                  </a:lnTo>
                  <a:lnTo>
                    <a:pt x="6089904" y="650148"/>
                  </a:lnTo>
                  <a:lnTo>
                    <a:pt x="0" y="650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Government Securities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478448" y="2291623"/>
              <a:ext cx="1312223" cy="526386"/>
            </a:xfrm>
            <a:custGeom>
              <a:avLst/>
              <a:gdLst>
                <a:gd name="connsiteX0" fmla="*/ 0 w 2139696"/>
                <a:gd name="connsiteY0" fmla="*/ 87733 h 526386"/>
                <a:gd name="connsiteX1" fmla="*/ 87733 w 2139696"/>
                <a:gd name="connsiteY1" fmla="*/ 0 h 526386"/>
                <a:gd name="connsiteX2" fmla="*/ 2051963 w 2139696"/>
                <a:gd name="connsiteY2" fmla="*/ 0 h 526386"/>
                <a:gd name="connsiteX3" fmla="*/ 2139696 w 2139696"/>
                <a:gd name="connsiteY3" fmla="*/ 87733 h 526386"/>
                <a:gd name="connsiteX4" fmla="*/ 2139696 w 2139696"/>
                <a:gd name="connsiteY4" fmla="*/ 438653 h 526386"/>
                <a:gd name="connsiteX5" fmla="*/ 2051963 w 2139696"/>
                <a:gd name="connsiteY5" fmla="*/ 526386 h 526386"/>
                <a:gd name="connsiteX6" fmla="*/ 87733 w 2139696"/>
                <a:gd name="connsiteY6" fmla="*/ 526386 h 526386"/>
                <a:gd name="connsiteX7" fmla="*/ 0 w 2139696"/>
                <a:gd name="connsiteY7" fmla="*/ 438653 h 526386"/>
                <a:gd name="connsiteX8" fmla="*/ 0 w 2139696"/>
                <a:gd name="connsiteY8" fmla="*/ 87733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96" h="526386">
                  <a:moveTo>
                    <a:pt x="0" y="87733"/>
                  </a:moveTo>
                  <a:cubicBezTo>
                    <a:pt x="0" y="39279"/>
                    <a:pt x="39279" y="0"/>
                    <a:pt x="87733" y="0"/>
                  </a:cubicBezTo>
                  <a:lnTo>
                    <a:pt x="2051963" y="0"/>
                  </a:lnTo>
                  <a:cubicBezTo>
                    <a:pt x="2100417" y="0"/>
                    <a:pt x="2139696" y="39279"/>
                    <a:pt x="2139696" y="87733"/>
                  </a:cubicBezTo>
                  <a:lnTo>
                    <a:pt x="2139696" y="438653"/>
                  </a:lnTo>
                  <a:cubicBezTo>
                    <a:pt x="2139696" y="487107"/>
                    <a:pt x="2100417" y="526386"/>
                    <a:pt x="2051963" y="526386"/>
                  </a:cubicBezTo>
                  <a:lnTo>
                    <a:pt x="87733" y="526386"/>
                  </a:lnTo>
                  <a:cubicBezTo>
                    <a:pt x="39279" y="526386"/>
                    <a:pt x="0" y="487107"/>
                    <a:pt x="0" y="438653"/>
                  </a:cubicBezTo>
                  <a:lnTo>
                    <a:pt x="0" y="87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416" tIns="71416" rIns="71416" bIns="71416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>
                      <a:lumMod val="75000"/>
                    </a:schemeClr>
                  </a:solidFill>
                </a:rPr>
                <a:t>G Fund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39073" y="2781773"/>
            <a:ext cx="7101854" cy="718892"/>
            <a:chOff x="1039073" y="2781773"/>
            <a:chExt cx="7101854" cy="71889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73" y="2918764"/>
              <a:ext cx="7101854" cy="569977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3535019" y="2781773"/>
              <a:ext cx="4219550" cy="650148"/>
            </a:xfrm>
            <a:custGeom>
              <a:avLst/>
              <a:gdLst>
                <a:gd name="connsiteX0" fmla="*/ 0 w 6089904"/>
                <a:gd name="connsiteY0" fmla="*/ 0 h 650148"/>
                <a:gd name="connsiteX1" fmla="*/ 6089904 w 6089904"/>
                <a:gd name="connsiteY1" fmla="*/ 0 h 650148"/>
                <a:gd name="connsiteX2" fmla="*/ 6089904 w 6089904"/>
                <a:gd name="connsiteY2" fmla="*/ 650148 h 650148"/>
                <a:gd name="connsiteX3" fmla="*/ 0 w 6089904"/>
                <a:gd name="connsiteY3" fmla="*/ 650148 h 650148"/>
                <a:gd name="connsiteX4" fmla="*/ 0 w 6089904"/>
                <a:gd name="connsiteY4" fmla="*/ 0 h 6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650148">
                  <a:moveTo>
                    <a:pt x="0" y="0"/>
                  </a:moveTo>
                  <a:lnTo>
                    <a:pt x="6089904" y="0"/>
                  </a:lnTo>
                  <a:lnTo>
                    <a:pt x="6089904" y="650148"/>
                  </a:lnTo>
                  <a:lnTo>
                    <a:pt x="0" y="650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Bonds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514073" y="2974279"/>
              <a:ext cx="1312223" cy="526386"/>
            </a:xfrm>
            <a:custGeom>
              <a:avLst/>
              <a:gdLst>
                <a:gd name="connsiteX0" fmla="*/ 0 w 2139696"/>
                <a:gd name="connsiteY0" fmla="*/ 87733 h 526386"/>
                <a:gd name="connsiteX1" fmla="*/ 87733 w 2139696"/>
                <a:gd name="connsiteY1" fmla="*/ 0 h 526386"/>
                <a:gd name="connsiteX2" fmla="*/ 2051963 w 2139696"/>
                <a:gd name="connsiteY2" fmla="*/ 0 h 526386"/>
                <a:gd name="connsiteX3" fmla="*/ 2139696 w 2139696"/>
                <a:gd name="connsiteY3" fmla="*/ 87733 h 526386"/>
                <a:gd name="connsiteX4" fmla="*/ 2139696 w 2139696"/>
                <a:gd name="connsiteY4" fmla="*/ 438653 h 526386"/>
                <a:gd name="connsiteX5" fmla="*/ 2051963 w 2139696"/>
                <a:gd name="connsiteY5" fmla="*/ 526386 h 526386"/>
                <a:gd name="connsiteX6" fmla="*/ 87733 w 2139696"/>
                <a:gd name="connsiteY6" fmla="*/ 526386 h 526386"/>
                <a:gd name="connsiteX7" fmla="*/ 0 w 2139696"/>
                <a:gd name="connsiteY7" fmla="*/ 438653 h 526386"/>
                <a:gd name="connsiteX8" fmla="*/ 0 w 2139696"/>
                <a:gd name="connsiteY8" fmla="*/ 87733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96" h="526386">
                  <a:moveTo>
                    <a:pt x="0" y="87733"/>
                  </a:moveTo>
                  <a:cubicBezTo>
                    <a:pt x="0" y="39279"/>
                    <a:pt x="39279" y="0"/>
                    <a:pt x="87733" y="0"/>
                  </a:cubicBezTo>
                  <a:lnTo>
                    <a:pt x="2051963" y="0"/>
                  </a:lnTo>
                  <a:cubicBezTo>
                    <a:pt x="2100417" y="0"/>
                    <a:pt x="2139696" y="39279"/>
                    <a:pt x="2139696" y="87733"/>
                  </a:cubicBezTo>
                  <a:lnTo>
                    <a:pt x="2139696" y="438653"/>
                  </a:lnTo>
                  <a:cubicBezTo>
                    <a:pt x="2139696" y="487107"/>
                    <a:pt x="2100417" y="526386"/>
                    <a:pt x="2051963" y="526386"/>
                  </a:cubicBezTo>
                  <a:lnTo>
                    <a:pt x="87733" y="526386"/>
                  </a:lnTo>
                  <a:cubicBezTo>
                    <a:pt x="39279" y="526386"/>
                    <a:pt x="0" y="487107"/>
                    <a:pt x="0" y="438653"/>
                  </a:cubicBezTo>
                  <a:lnTo>
                    <a:pt x="0" y="87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416" tIns="71416" rIns="71416" bIns="71416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>
                      <a:lumMod val="75000"/>
                    </a:schemeClr>
                  </a:solidFill>
                </a:rPr>
                <a:t>F Fund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39073" y="3416929"/>
            <a:ext cx="7101854" cy="718892"/>
            <a:chOff x="1039073" y="3416929"/>
            <a:chExt cx="7101854" cy="718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73" y="3562546"/>
              <a:ext cx="7101854" cy="569977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3535019" y="3416929"/>
              <a:ext cx="3305149" cy="650148"/>
            </a:xfrm>
            <a:custGeom>
              <a:avLst/>
              <a:gdLst>
                <a:gd name="connsiteX0" fmla="*/ 0 w 6089904"/>
                <a:gd name="connsiteY0" fmla="*/ 0 h 650148"/>
                <a:gd name="connsiteX1" fmla="*/ 6089904 w 6089904"/>
                <a:gd name="connsiteY1" fmla="*/ 0 h 650148"/>
                <a:gd name="connsiteX2" fmla="*/ 6089904 w 6089904"/>
                <a:gd name="connsiteY2" fmla="*/ 650148 h 650148"/>
                <a:gd name="connsiteX3" fmla="*/ 0 w 6089904"/>
                <a:gd name="connsiteY3" fmla="*/ 650148 h 650148"/>
                <a:gd name="connsiteX4" fmla="*/ 0 w 6089904"/>
                <a:gd name="connsiteY4" fmla="*/ 0 h 6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650148">
                  <a:moveTo>
                    <a:pt x="0" y="0"/>
                  </a:moveTo>
                  <a:lnTo>
                    <a:pt x="6089904" y="0"/>
                  </a:lnTo>
                  <a:lnTo>
                    <a:pt x="6089904" y="650148"/>
                  </a:lnTo>
                  <a:lnTo>
                    <a:pt x="0" y="650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Common Stocks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478448" y="3609435"/>
              <a:ext cx="1312223" cy="526386"/>
            </a:xfrm>
            <a:custGeom>
              <a:avLst/>
              <a:gdLst>
                <a:gd name="connsiteX0" fmla="*/ 0 w 2139696"/>
                <a:gd name="connsiteY0" fmla="*/ 87733 h 526386"/>
                <a:gd name="connsiteX1" fmla="*/ 87733 w 2139696"/>
                <a:gd name="connsiteY1" fmla="*/ 0 h 526386"/>
                <a:gd name="connsiteX2" fmla="*/ 2051963 w 2139696"/>
                <a:gd name="connsiteY2" fmla="*/ 0 h 526386"/>
                <a:gd name="connsiteX3" fmla="*/ 2139696 w 2139696"/>
                <a:gd name="connsiteY3" fmla="*/ 87733 h 526386"/>
                <a:gd name="connsiteX4" fmla="*/ 2139696 w 2139696"/>
                <a:gd name="connsiteY4" fmla="*/ 438653 h 526386"/>
                <a:gd name="connsiteX5" fmla="*/ 2051963 w 2139696"/>
                <a:gd name="connsiteY5" fmla="*/ 526386 h 526386"/>
                <a:gd name="connsiteX6" fmla="*/ 87733 w 2139696"/>
                <a:gd name="connsiteY6" fmla="*/ 526386 h 526386"/>
                <a:gd name="connsiteX7" fmla="*/ 0 w 2139696"/>
                <a:gd name="connsiteY7" fmla="*/ 438653 h 526386"/>
                <a:gd name="connsiteX8" fmla="*/ 0 w 2139696"/>
                <a:gd name="connsiteY8" fmla="*/ 87733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96" h="526386">
                  <a:moveTo>
                    <a:pt x="0" y="87733"/>
                  </a:moveTo>
                  <a:cubicBezTo>
                    <a:pt x="0" y="39279"/>
                    <a:pt x="39279" y="0"/>
                    <a:pt x="87733" y="0"/>
                  </a:cubicBezTo>
                  <a:lnTo>
                    <a:pt x="2051963" y="0"/>
                  </a:lnTo>
                  <a:cubicBezTo>
                    <a:pt x="2100417" y="0"/>
                    <a:pt x="2139696" y="39279"/>
                    <a:pt x="2139696" y="87733"/>
                  </a:cubicBezTo>
                  <a:lnTo>
                    <a:pt x="2139696" y="438653"/>
                  </a:lnTo>
                  <a:cubicBezTo>
                    <a:pt x="2139696" y="487107"/>
                    <a:pt x="2100417" y="526386"/>
                    <a:pt x="2051963" y="526386"/>
                  </a:cubicBezTo>
                  <a:lnTo>
                    <a:pt x="87733" y="526386"/>
                  </a:lnTo>
                  <a:cubicBezTo>
                    <a:pt x="39279" y="526386"/>
                    <a:pt x="0" y="487107"/>
                    <a:pt x="0" y="438653"/>
                  </a:cubicBezTo>
                  <a:lnTo>
                    <a:pt x="0" y="87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416" tIns="71416" rIns="71416" bIns="71416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>
                      <a:lumMod val="75000"/>
                    </a:schemeClr>
                  </a:solidFill>
                </a:rPr>
                <a:t>C Fund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39073" y="4075835"/>
            <a:ext cx="7101854" cy="689338"/>
            <a:chOff x="1039073" y="4075835"/>
            <a:chExt cx="7101854" cy="6893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73" y="4195196"/>
              <a:ext cx="7101854" cy="569977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3535019" y="4075835"/>
              <a:ext cx="4219550" cy="650148"/>
            </a:xfrm>
            <a:custGeom>
              <a:avLst/>
              <a:gdLst>
                <a:gd name="connsiteX0" fmla="*/ 0 w 6089904"/>
                <a:gd name="connsiteY0" fmla="*/ 0 h 650148"/>
                <a:gd name="connsiteX1" fmla="*/ 6089904 w 6089904"/>
                <a:gd name="connsiteY1" fmla="*/ 0 h 650148"/>
                <a:gd name="connsiteX2" fmla="*/ 6089904 w 6089904"/>
                <a:gd name="connsiteY2" fmla="*/ 650148 h 650148"/>
                <a:gd name="connsiteX3" fmla="*/ 0 w 6089904"/>
                <a:gd name="connsiteY3" fmla="*/ 650148 h 650148"/>
                <a:gd name="connsiteX4" fmla="*/ 0 w 6089904"/>
                <a:gd name="connsiteY4" fmla="*/ 0 h 6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650148">
                  <a:moveTo>
                    <a:pt x="0" y="0"/>
                  </a:moveTo>
                  <a:lnTo>
                    <a:pt x="6089904" y="0"/>
                  </a:lnTo>
                  <a:lnTo>
                    <a:pt x="6089904" y="650148"/>
                  </a:lnTo>
                  <a:lnTo>
                    <a:pt x="0" y="650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Small Cap Stocks (not in C)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502198" y="4220841"/>
              <a:ext cx="1312223" cy="526386"/>
            </a:xfrm>
            <a:custGeom>
              <a:avLst/>
              <a:gdLst>
                <a:gd name="connsiteX0" fmla="*/ 0 w 2139696"/>
                <a:gd name="connsiteY0" fmla="*/ 87733 h 526386"/>
                <a:gd name="connsiteX1" fmla="*/ 87733 w 2139696"/>
                <a:gd name="connsiteY1" fmla="*/ 0 h 526386"/>
                <a:gd name="connsiteX2" fmla="*/ 2051963 w 2139696"/>
                <a:gd name="connsiteY2" fmla="*/ 0 h 526386"/>
                <a:gd name="connsiteX3" fmla="*/ 2139696 w 2139696"/>
                <a:gd name="connsiteY3" fmla="*/ 87733 h 526386"/>
                <a:gd name="connsiteX4" fmla="*/ 2139696 w 2139696"/>
                <a:gd name="connsiteY4" fmla="*/ 438653 h 526386"/>
                <a:gd name="connsiteX5" fmla="*/ 2051963 w 2139696"/>
                <a:gd name="connsiteY5" fmla="*/ 526386 h 526386"/>
                <a:gd name="connsiteX6" fmla="*/ 87733 w 2139696"/>
                <a:gd name="connsiteY6" fmla="*/ 526386 h 526386"/>
                <a:gd name="connsiteX7" fmla="*/ 0 w 2139696"/>
                <a:gd name="connsiteY7" fmla="*/ 438653 h 526386"/>
                <a:gd name="connsiteX8" fmla="*/ 0 w 2139696"/>
                <a:gd name="connsiteY8" fmla="*/ 87733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96" h="526386">
                  <a:moveTo>
                    <a:pt x="0" y="87733"/>
                  </a:moveTo>
                  <a:cubicBezTo>
                    <a:pt x="0" y="39279"/>
                    <a:pt x="39279" y="0"/>
                    <a:pt x="87733" y="0"/>
                  </a:cubicBezTo>
                  <a:lnTo>
                    <a:pt x="2051963" y="0"/>
                  </a:lnTo>
                  <a:cubicBezTo>
                    <a:pt x="2100417" y="0"/>
                    <a:pt x="2139696" y="39279"/>
                    <a:pt x="2139696" y="87733"/>
                  </a:cubicBezTo>
                  <a:lnTo>
                    <a:pt x="2139696" y="438653"/>
                  </a:lnTo>
                  <a:cubicBezTo>
                    <a:pt x="2139696" y="487107"/>
                    <a:pt x="2100417" y="526386"/>
                    <a:pt x="2051963" y="526386"/>
                  </a:cubicBezTo>
                  <a:lnTo>
                    <a:pt x="87733" y="526386"/>
                  </a:lnTo>
                  <a:cubicBezTo>
                    <a:pt x="39279" y="526386"/>
                    <a:pt x="0" y="487107"/>
                    <a:pt x="0" y="438653"/>
                  </a:cubicBezTo>
                  <a:lnTo>
                    <a:pt x="0" y="87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416" tIns="71416" rIns="71416" bIns="71416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>
                      <a:lumMod val="75000"/>
                    </a:schemeClr>
                  </a:solidFill>
                </a:rPr>
                <a:t>S Fund	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21073" y="4699116"/>
            <a:ext cx="7101854" cy="707017"/>
            <a:chOff x="1021073" y="4699116"/>
            <a:chExt cx="7101854" cy="70701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073" y="4836156"/>
              <a:ext cx="7101854" cy="569977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3535019" y="4699116"/>
              <a:ext cx="4435398" cy="650148"/>
            </a:xfrm>
            <a:custGeom>
              <a:avLst/>
              <a:gdLst>
                <a:gd name="connsiteX0" fmla="*/ 0 w 6089904"/>
                <a:gd name="connsiteY0" fmla="*/ 0 h 650148"/>
                <a:gd name="connsiteX1" fmla="*/ 6089904 w 6089904"/>
                <a:gd name="connsiteY1" fmla="*/ 0 h 650148"/>
                <a:gd name="connsiteX2" fmla="*/ 6089904 w 6089904"/>
                <a:gd name="connsiteY2" fmla="*/ 650148 h 650148"/>
                <a:gd name="connsiteX3" fmla="*/ 0 w 6089904"/>
                <a:gd name="connsiteY3" fmla="*/ 650148 h 650148"/>
                <a:gd name="connsiteX4" fmla="*/ 0 w 6089904"/>
                <a:gd name="connsiteY4" fmla="*/ 0 h 65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904" h="650148">
                  <a:moveTo>
                    <a:pt x="0" y="0"/>
                  </a:moveTo>
                  <a:lnTo>
                    <a:pt x="6089904" y="0"/>
                  </a:lnTo>
                  <a:lnTo>
                    <a:pt x="6089904" y="650148"/>
                  </a:lnTo>
                  <a:lnTo>
                    <a:pt x="0" y="650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b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International </a:t>
              </a:r>
              <a:r>
                <a:rPr lang="en-US" sz="2400" dirty="0"/>
                <a:t>Stocks</a:t>
              </a:r>
              <a:endParaRPr lang="en-US" sz="2400" kern="12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573448" y="4879747"/>
              <a:ext cx="1312223" cy="526386"/>
            </a:xfrm>
            <a:custGeom>
              <a:avLst/>
              <a:gdLst>
                <a:gd name="connsiteX0" fmla="*/ 0 w 2139696"/>
                <a:gd name="connsiteY0" fmla="*/ 87733 h 526386"/>
                <a:gd name="connsiteX1" fmla="*/ 87733 w 2139696"/>
                <a:gd name="connsiteY1" fmla="*/ 0 h 526386"/>
                <a:gd name="connsiteX2" fmla="*/ 2051963 w 2139696"/>
                <a:gd name="connsiteY2" fmla="*/ 0 h 526386"/>
                <a:gd name="connsiteX3" fmla="*/ 2139696 w 2139696"/>
                <a:gd name="connsiteY3" fmla="*/ 87733 h 526386"/>
                <a:gd name="connsiteX4" fmla="*/ 2139696 w 2139696"/>
                <a:gd name="connsiteY4" fmla="*/ 438653 h 526386"/>
                <a:gd name="connsiteX5" fmla="*/ 2051963 w 2139696"/>
                <a:gd name="connsiteY5" fmla="*/ 526386 h 526386"/>
                <a:gd name="connsiteX6" fmla="*/ 87733 w 2139696"/>
                <a:gd name="connsiteY6" fmla="*/ 526386 h 526386"/>
                <a:gd name="connsiteX7" fmla="*/ 0 w 2139696"/>
                <a:gd name="connsiteY7" fmla="*/ 438653 h 526386"/>
                <a:gd name="connsiteX8" fmla="*/ 0 w 2139696"/>
                <a:gd name="connsiteY8" fmla="*/ 87733 h 52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9696" h="526386">
                  <a:moveTo>
                    <a:pt x="0" y="87733"/>
                  </a:moveTo>
                  <a:cubicBezTo>
                    <a:pt x="0" y="39279"/>
                    <a:pt x="39279" y="0"/>
                    <a:pt x="87733" y="0"/>
                  </a:cubicBezTo>
                  <a:lnTo>
                    <a:pt x="2051963" y="0"/>
                  </a:lnTo>
                  <a:cubicBezTo>
                    <a:pt x="2100417" y="0"/>
                    <a:pt x="2139696" y="39279"/>
                    <a:pt x="2139696" y="87733"/>
                  </a:cubicBezTo>
                  <a:lnTo>
                    <a:pt x="2139696" y="438653"/>
                  </a:lnTo>
                  <a:cubicBezTo>
                    <a:pt x="2139696" y="487107"/>
                    <a:pt x="2100417" y="526386"/>
                    <a:pt x="2051963" y="526386"/>
                  </a:cubicBezTo>
                  <a:lnTo>
                    <a:pt x="87733" y="526386"/>
                  </a:lnTo>
                  <a:cubicBezTo>
                    <a:pt x="39279" y="526386"/>
                    <a:pt x="0" y="487107"/>
                    <a:pt x="0" y="438653"/>
                  </a:cubicBezTo>
                  <a:lnTo>
                    <a:pt x="0" y="87733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416" tIns="71416" rIns="71416" bIns="71416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>
                      <a:lumMod val="75000"/>
                    </a:schemeClr>
                  </a:solidFill>
                </a:rPr>
                <a:t>I Fund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15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A682-41D5-4E91-BCAC-F52E928F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Beyond TSP</a:t>
            </a:r>
          </a:p>
        </p:txBody>
      </p:sp>
      <p:sp>
        <p:nvSpPr>
          <p:cNvPr id="9" name="Freeform 8"/>
          <p:cNvSpPr/>
          <p:nvPr/>
        </p:nvSpPr>
        <p:spPr>
          <a:xfrm>
            <a:off x="3303080" y="3905650"/>
            <a:ext cx="2575585" cy="1228342"/>
          </a:xfrm>
          <a:custGeom>
            <a:avLst/>
            <a:gdLst>
              <a:gd name="connsiteX0" fmla="*/ 188024 w 1790700"/>
              <a:gd name="connsiteY0" fmla="*/ 0 h 2235200"/>
              <a:gd name="connsiteX1" fmla="*/ 1602677 w 1790700"/>
              <a:gd name="connsiteY1" fmla="*/ 0 h 2235200"/>
              <a:gd name="connsiteX2" fmla="*/ 1790701 w 1790700"/>
              <a:gd name="connsiteY2" fmla="*/ 188024 h 2235200"/>
              <a:gd name="connsiteX3" fmla="*/ 1790700 w 1790700"/>
              <a:gd name="connsiteY3" fmla="*/ 2235200 h 2235200"/>
              <a:gd name="connsiteX4" fmla="*/ 1790700 w 1790700"/>
              <a:gd name="connsiteY4" fmla="*/ 2235200 h 2235200"/>
              <a:gd name="connsiteX5" fmla="*/ 0 w 1790700"/>
              <a:gd name="connsiteY5" fmla="*/ 2235200 h 2235200"/>
              <a:gd name="connsiteX6" fmla="*/ 0 w 1790700"/>
              <a:gd name="connsiteY6" fmla="*/ 2235200 h 2235200"/>
              <a:gd name="connsiteX7" fmla="*/ 0 w 1790700"/>
              <a:gd name="connsiteY7" fmla="*/ 188024 h 2235200"/>
              <a:gd name="connsiteX8" fmla="*/ 188024 w 1790700"/>
              <a:gd name="connsiteY8" fmla="*/ 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0" h="2235200">
                <a:moveTo>
                  <a:pt x="1602676" y="2235200"/>
                </a:moveTo>
                <a:lnTo>
                  <a:pt x="188023" y="2235200"/>
                </a:lnTo>
                <a:cubicBezTo>
                  <a:pt x="84180" y="2235200"/>
                  <a:pt x="0" y="2151019"/>
                  <a:pt x="0" y="2047176"/>
                </a:cubicBezTo>
                <a:cubicBezTo>
                  <a:pt x="0" y="1364784"/>
                  <a:pt x="0" y="682392"/>
                  <a:pt x="0" y="0"/>
                </a:cubicBezTo>
                <a:lnTo>
                  <a:pt x="0" y="0"/>
                </a:lnTo>
                <a:lnTo>
                  <a:pt x="1790700" y="0"/>
                </a:lnTo>
                <a:lnTo>
                  <a:pt x="1790700" y="0"/>
                </a:lnTo>
                <a:lnTo>
                  <a:pt x="1790700" y="2047176"/>
                </a:lnTo>
                <a:cubicBezTo>
                  <a:pt x="1790700" y="2151019"/>
                  <a:pt x="1706519" y="2235200"/>
                  <a:pt x="1602676" y="223520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534" tIns="156465" rIns="211535" bIns="211534" numCol="1" spcCol="1270" anchor="t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</a:rPr>
              <a:t>Personal Stock Portfolios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6397" y="1459756"/>
            <a:ext cx="2776683" cy="4314317"/>
            <a:chOff x="526397" y="1459756"/>
            <a:chExt cx="2776683" cy="4314317"/>
          </a:xfrm>
        </p:grpSpPr>
        <p:sp>
          <p:nvSpPr>
            <p:cNvPr id="16" name="Rectangle 15"/>
            <p:cNvSpPr/>
            <p:nvPr/>
          </p:nvSpPr>
          <p:spPr>
            <a:xfrm>
              <a:off x="610193" y="3575324"/>
              <a:ext cx="2593853" cy="2198749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26397" y="1459756"/>
              <a:ext cx="2776683" cy="2115568"/>
            </a:xfrm>
            <a:prstGeom prst="roundRect">
              <a:avLst>
                <a:gd name="adj" fmla="val 10000"/>
              </a:avLst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3176" t="1909" r="3569" b="6424"/>
              </a:stretch>
            </a:blipFill>
            <a:ln w="0" cap="sq" cmpd="dbl">
              <a:noFill/>
              <a:miter lim="800000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610193" y="3905649"/>
              <a:ext cx="2593853" cy="1533143"/>
            </a:xfrm>
            <a:custGeom>
              <a:avLst/>
              <a:gdLst>
                <a:gd name="connsiteX0" fmla="*/ 188024 w 1790700"/>
                <a:gd name="connsiteY0" fmla="*/ 0 h 2235200"/>
                <a:gd name="connsiteX1" fmla="*/ 1602677 w 1790700"/>
                <a:gd name="connsiteY1" fmla="*/ 0 h 2235200"/>
                <a:gd name="connsiteX2" fmla="*/ 1790701 w 1790700"/>
                <a:gd name="connsiteY2" fmla="*/ 188024 h 2235200"/>
                <a:gd name="connsiteX3" fmla="*/ 1790700 w 1790700"/>
                <a:gd name="connsiteY3" fmla="*/ 2235200 h 2235200"/>
                <a:gd name="connsiteX4" fmla="*/ 1790700 w 1790700"/>
                <a:gd name="connsiteY4" fmla="*/ 2235200 h 2235200"/>
                <a:gd name="connsiteX5" fmla="*/ 0 w 1790700"/>
                <a:gd name="connsiteY5" fmla="*/ 2235200 h 2235200"/>
                <a:gd name="connsiteX6" fmla="*/ 0 w 1790700"/>
                <a:gd name="connsiteY6" fmla="*/ 2235200 h 2235200"/>
                <a:gd name="connsiteX7" fmla="*/ 0 w 1790700"/>
                <a:gd name="connsiteY7" fmla="*/ 188024 h 2235200"/>
                <a:gd name="connsiteX8" fmla="*/ 188024 w 1790700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0" h="2235200">
                  <a:moveTo>
                    <a:pt x="1602676" y="2235200"/>
                  </a:moveTo>
                  <a:lnTo>
                    <a:pt x="188023" y="2235200"/>
                  </a:lnTo>
                  <a:cubicBezTo>
                    <a:pt x="84180" y="2235200"/>
                    <a:pt x="0" y="2151019"/>
                    <a:pt x="0" y="2047176"/>
                  </a:cubicBezTo>
                  <a:cubicBezTo>
                    <a:pt x="0" y="1364784"/>
                    <a:pt x="0" y="682392"/>
                    <a:pt x="0" y="0"/>
                  </a:cubicBezTo>
                  <a:lnTo>
                    <a:pt x="0" y="0"/>
                  </a:lnTo>
                  <a:lnTo>
                    <a:pt x="1790700" y="0"/>
                  </a:lnTo>
                  <a:lnTo>
                    <a:pt x="1790700" y="0"/>
                  </a:lnTo>
                  <a:lnTo>
                    <a:pt x="1790700" y="2047176"/>
                  </a:lnTo>
                  <a:cubicBezTo>
                    <a:pt x="1790700" y="2151019"/>
                    <a:pt x="1706519" y="2235200"/>
                    <a:pt x="1602676" y="223520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1535" tIns="156465" rIns="211534" bIns="211534" numCol="1" spcCol="1270" anchor="t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>
                  <a:solidFill>
                    <a:schemeClr val="tx1"/>
                  </a:solidFill>
                </a:rPr>
                <a:t>Education Savings Accounts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>
                  <a:solidFill>
                    <a:schemeClr val="tx1"/>
                  </a:solidFill>
                </a:rPr>
                <a:t>(Coverdell, 529)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193" y="3085735"/>
              <a:ext cx="2593853" cy="80467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27286" y="1459756"/>
            <a:ext cx="2908906" cy="4314317"/>
            <a:chOff x="3127286" y="1459756"/>
            <a:chExt cx="2908906" cy="4314317"/>
          </a:xfrm>
        </p:grpSpPr>
        <p:sp>
          <p:nvSpPr>
            <p:cNvPr id="17" name="Rectangle 16"/>
            <p:cNvSpPr/>
            <p:nvPr/>
          </p:nvSpPr>
          <p:spPr>
            <a:xfrm>
              <a:off x="3292806" y="3575324"/>
              <a:ext cx="2593853" cy="2198749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127286" y="1459756"/>
              <a:ext cx="2908906" cy="2115568"/>
            </a:xfrm>
            <a:prstGeom prst="roundRect">
              <a:avLst>
                <a:gd name="adj" fmla="val 10000"/>
              </a:avLst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5492" t="1909" r="5492" b="6424"/>
              </a:stretch>
            </a:blipFill>
            <a:ln w="0">
              <a:noFill/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en-US" dirty="0"/>
                <a:t>                 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4812" y="3100975"/>
              <a:ext cx="2593853" cy="80467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752402" y="1334688"/>
            <a:ext cx="2918994" cy="4439385"/>
            <a:chOff x="5752402" y="1334688"/>
            <a:chExt cx="2918994" cy="4439385"/>
          </a:xfrm>
        </p:grpSpPr>
        <p:sp>
          <p:nvSpPr>
            <p:cNvPr id="18" name="Rectangle 17"/>
            <p:cNvSpPr/>
            <p:nvPr/>
          </p:nvSpPr>
          <p:spPr>
            <a:xfrm>
              <a:off x="5994662" y="3575324"/>
              <a:ext cx="2593853" cy="2198749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752402" y="1334688"/>
              <a:ext cx="2918994" cy="2122904"/>
            </a:xfrm>
            <a:prstGeom prst="roundRect">
              <a:avLst>
                <a:gd name="adj" fmla="val 10000"/>
              </a:avLst>
            </a:prstGeom>
            <a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7958" t="8159" r="3027" b="174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5990471" y="3905651"/>
              <a:ext cx="2593853" cy="1868422"/>
            </a:xfrm>
            <a:custGeom>
              <a:avLst/>
              <a:gdLst>
                <a:gd name="connsiteX0" fmla="*/ 188024 w 1790700"/>
                <a:gd name="connsiteY0" fmla="*/ 0 h 2235200"/>
                <a:gd name="connsiteX1" fmla="*/ 1602677 w 1790700"/>
                <a:gd name="connsiteY1" fmla="*/ 0 h 2235200"/>
                <a:gd name="connsiteX2" fmla="*/ 1790701 w 1790700"/>
                <a:gd name="connsiteY2" fmla="*/ 188024 h 2235200"/>
                <a:gd name="connsiteX3" fmla="*/ 1790700 w 1790700"/>
                <a:gd name="connsiteY3" fmla="*/ 2235200 h 2235200"/>
                <a:gd name="connsiteX4" fmla="*/ 1790700 w 1790700"/>
                <a:gd name="connsiteY4" fmla="*/ 2235200 h 2235200"/>
                <a:gd name="connsiteX5" fmla="*/ 0 w 1790700"/>
                <a:gd name="connsiteY5" fmla="*/ 2235200 h 2235200"/>
                <a:gd name="connsiteX6" fmla="*/ 0 w 1790700"/>
                <a:gd name="connsiteY6" fmla="*/ 2235200 h 2235200"/>
                <a:gd name="connsiteX7" fmla="*/ 0 w 1790700"/>
                <a:gd name="connsiteY7" fmla="*/ 188024 h 2235200"/>
                <a:gd name="connsiteX8" fmla="*/ 188024 w 1790700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0" h="2235200">
                  <a:moveTo>
                    <a:pt x="1602676" y="2235200"/>
                  </a:moveTo>
                  <a:lnTo>
                    <a:pt x="188023" y="2235200"/>
                  </a:lnTo>
                  <a:cubicBezTo>
                    <a:pt x="84180" y="2235200"/>
                    <a:pt x="0" y="2151019"/>
                    <a:pt x="0" y="2047176"/>
                  </a:cubicBezTo>
                  <a:cubicBezTo>
                    <a:pt x="0" y="1364784"/>
                    <a:pt x="0" y="682392"/>
                    <a:pt x="0" y="0"/>
                  </a:cubicBezTo>
                  <a:lnTo>
                    <a:pt x="0" y="0"/>
                  </a:lnTo>
                  <a:lnTo>
                    <a:pt x="1790700" y="0"/>
                  </a:lnTo>
                  <a:lnTo>
                    <a:pt x="1790700" y="0"/>
                  </a:lnTo>
                  <a:lnTo>
                    <a:pt x="1790700" y="2047176"/>
                  </a:lnTo>
                  <a:cubicBezTo>
                    <a:pt x="1790700" y="2151019"/>
                    <a:pt x="1706519" y="2235200"/>
                    <a:pt x="1602676" y="223520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1534" tIns="156465" rIns="211534" bIns="211534" numCol="1" spcCol="1270" anchor="t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>
                  <a:solidFill>
                    <a:schemeClr val="tx1"/>
                  </a:solidFill>
                </a:rPr>
                <a:t>Individual Retirement Accounts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>
                  <a:solidFill>
                    <a:schemeClr val="tx1"/>
                  </a:solidFill>
                </a:rPr>
                <a:t>(IRAs)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472" y="3100975"/>
              <a:ext cx="2593853" cy="8046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6975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Revisit and Revise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61725558"/>
              </p:ext>
            </p:extLst>
          </p:nvPr>
        </p:nvGraphicFramePr>
        <p:xfrm>
          <a:off x="1121228" y="1279435"/>
          <a:ext cx="6901543" cy="472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79009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409991" y="1232010"/>
            <a:ext cx="5191726" cy="412017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Commit to regular, consistent saving and investing as a financial priority.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Maximize matching contributions.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Make additional contributions.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Make informed choices about TSP funds.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Shop wisely when investing beyond TSP.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2489"/>
            <a:ext cx="4068566" cy="5204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2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Retirement Planning: Your Hole in One!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721" y="1428622"/>
            <a:ext cx="6493267" cy="41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635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38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774" y="274638"/>
            <a:ext cx="6111025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0B1A1AF-761B-4B2E-A513-0B0C2129A708}"/>
              </a:ext>
            </a:extLst>
          </p:cNvPr>
          <p:cNvSpPr txBox="1">
            <a:spLocks/>
          </p:cNvSpPr>
          <p:nvPr/>
        </p:nvSpPr>
        <p:spPr>
          <a:xfrm>
            <a:off x="722313" y="3080560"/>
            <a:ext cx="7772400" cy="228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Evaluation and Certificates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07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23" y="514261"/>
            <a:ext cx="6126492" cy="593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773">
            <a:off x="4135248" y="4197546"/>
            <a:ext cx="3535687" cy="24079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1621612" y="2832042"/>
            <a:ext cx="3853358" cy="2971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Financial Planning for Retirement Starter</a:t>
            </a:r>
            <a:br>
              <a:rPr lang="en-US" sz="2000" dirty="0"/>
            </a:b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Your Vested TSP Account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23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Growth over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522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A682-41D5-4E91-BCAC-F52E928F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Planning For?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8350" y="1958336"/>
            <a:ext cx="2583950" cy="3672847"/>
            <a:chOff x="578350" y="1958336"/>
            <a:chExt cx="2583950" cy="36728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350" y="1958336"/>
              <a:ext cx="2583950" cy="36728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93590" y="4618305"/>
              <a:ext cx="25534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Long life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89300" y="1958336"/>
            <a:ext cx="2578101" cy="3672847"/>
            <a:chOff x="3289300" y="1958336"/>
            <a:chExt cx="2578101" cy="36728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9300" y="1958336"/>
              <a:ext cx="2578101" cy="367284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301615" y="4618305"/>
              <a:ext cx="25534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Fun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80430" y="1958336"/>
            <a:ext cx="2599190" cy="3672847"/>
            <a:chOff x="5980430" y="1958336"/>
            <a:chExt cx="2599190" cy="36728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0430" y="1958336"/>
              <a:ext cx="2599190" cy="36728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003290" y="4433639"/>
              <a:ext cx="25534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/>
                <a:t>Financial</a:t>
              </a:r>
              <a:br>
                <a:rPr lang="en-US" sz="2400" dirty="0"/>
              </a:br>
              <a:r>
                <a:rPr lang="en-US" sz="2400" dirty="0"/>
                <a:t>security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8300" y="5264636"/>
            <a:ext cx="8420100" cy="3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Make money </a:t>
            </a:r>
            <a:r>
              <a:rPr lang="en-US" b="1" i="1" dirty="0"/>
              <a:t>now</a:t>
            </a:r>
            <a:r>
              <a:rPr lang="en-US" i="1" dirty="0"/>
              <a:t> to fund all these things later.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0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216A-586E-4C0A-8DC8-6D79E762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i="1" dirty="0"/>
              <a:t>How Can Compound Earnings Work for Me?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4" name="dtlHqHSYZ-s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57200" y="1025236"/>
            <a:ext cx="8229600" cy="4807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93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76" y="274638"/>
            <a:ext cx="8229600" cy="1143000"/>
          </a:xfrm>
        </p:spPr>
        <p:txBody>
          <a:bodyPr/>
          <a:lstStyle/>
          <a:p>
            <a:r>
              <a:rPr lang="en-US" dirty="0"/>
              <a:t>Compounding and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41" y="1751143"/>
            <a:ext cx="6894915" cy="3954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7300" y="3378767"/>
            <a:ext cx="14351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$500,000</a:t>
            </a:r>
            <a:br>
              <a:rPr lang="en-US" b="1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age </a:t>
            </a:r>
            <a:r>
              <a:rPr lang="en-US" b="1" dirty="0">
                <a:solidFill>
                  <a:srgbClr val="006E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6200" y="4933497"/>
            <a:ext cx="40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needed to invest each month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(average 7% rate of return)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7440" y="4351991"/>
            <a:ext cx="47215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      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       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$735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/month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49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0" y="4311314"/>
            <a:ext cx="3593206" cy="1251286"/>
          </a:xfrm>
          <a:prstGeom prst="rect">
            <a:avLst/>
          </a:prstGeom>
          <a:solidFill>
            <a:srgbClr val="006E62"/>
          </a:solidFill>
          <a:ln>
            <a:solidFill>
              <a:srgbClr val="006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TSP account can help</a:t>
            </a:r>
            <a:br>
              <a:rPr lang="en-US" dirty="0"/>
            </a:br>
            <a:r>
              <a:rPr lang="en-US" dirty="0"/>
              <a:t> grow your retirement funds.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0" y="1905000"/>
            <a:ext cx="4267200" cy="2087451"/>
          </a:xfrm>
        </p:spPr>
        <p:txBody>
          <a:bodyPr/>
          <a:lstStyle/>
          <a:p>
            <a:r>
              <a:rPr lang="en-US" dirty="0"/>
              <a:t>On investment accounts:</a:t>
            </a:r>
          </a:p>
          <a:p>
            <a:pPr marL="0" indent="0">
              <a:buNone/>
            </a:pPr>
            <a:r>
              <a:rPr lang="en-US" sz="2800" b="1" dirty="0"/>
              <a:t>           7.0% +/-</a:t>
            </a:r>
          </a:p>
          <a:p>
            <a:r>
              <a:rPr lang="en-US" dirty="0"/>
              <a:t>On savings accounts:</a:t>
            </a:r>
          </a:p>
          <a:p>
            <a:pPr marL="0" indent="0">
              <a:buNone/>
            </a:pPr>
            <a:r>
              <a:rPr lang="en-US" dirty="0"/>
              <a:t>                </a:t>
            </a:r>
            <a:r>
              <a:rPr lang="en-US" sz="2800" b="1" dirty="0"/>
              <a:t>1.5% +/-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Return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1" y="4311314"/>
            <a:ext cx="3593206" cy="1251286"/>
          </a:xfrm>
          <a:prstGeom prst="rect">
            <a:avLst/>
          </a:prstGeom>
          <a:solidFill>
            <a:srgbClr val="006E62"/>
          </a:solidFill>
          <a:ln>
            <a:solidFill>
              <a:srgbClr val="006E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must save </a:t>
            </a:r>
            <a:r>
              <a:rPr lang="en-US" i="1" dirty="0"/>
              <a:t>and </a:t>
            </a:r>
            <a:r>
              <a:rPr lang="en-US" dirty="0"/>
              <a:t>invest to reach retirement income goals.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7803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Your Goal?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75" y="1596681"/>
            <a:ext cx="6084060" cy="4060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6179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USTOM DESIGN" val="WgtYQGZX"/>
  <p:tag name="ARTICULATE_SLIDE_COUNT" val="3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2">
      <a:dk1>
        <a:srgbClr val="062F87"/>
      </a:dk1>
      <a:lt1>
        <a:srgbClr val="FFFFFF"/>
      </a:lt1>
      <a:dk2>
        <a:srgbClr val="277150"/>
      </a:dk2>
      <a:lt2>
        <a:srgbClr val="93A7CB"/>
      </a:lt2>
      <a:accent1>
        <a:srgbClr val="F5A800"/>
      </a:accent1>
      <a:accent2>
        <a:srgbClr val="C8C8C8"/>
      </a:accent2>
      <a:accent3>
        <a:srgbClr val="295670"/>
      </a:accent3>
      <a:accent4>
        <a:srgbClr val="CF8A00"/>
      </a:accent4>
      <a:accent5>
        <a:srgbClr val="929990"/>
      </a:accent5>
      <a:accent6>
        <a:srgbClr val="006E6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158A3A4616684A88E9126F2D4E17FF" ma:contentTypeVersion="9" ma:contentTypeDescription="Create a new document." ma:contentTypeScope="" ma:versionID="9c40e039e49f6a0f731c699b67677ba1">
  <xsd:schema xmlns:xsd="http://www.w3.org/2001/XMLSchema" xmlns:xs="http://www.w3.org/2001/XMLSchema" xmlns:p="http://schemas.microsoft.com/office/2006/metadata/properties" xmlns:ns2="1fea302b-de5a-45a8-95a4-aeaf94566cc2" xmlns:ns3="37e7d84f-40df-4645-8f21-5085f27789a3" targetNamespace="http://schemas.microsoft.com/office/2006/metadata/properties" ma:root="true" ma:fieldsID="9ea5871f1fbffcf4c838fe77f20712fd" ns2:_="" ns3:_="">
    <xsd:import namespace="1fea302b-de5a-45a8-95a4-aeaf94566cc2"/>
    <xsd:import namespace="37e7d84f-40df-4645-8f21-5085f27789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a302b-de5a-45a8-95a4-aeaf94566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7d84f-40df-4645-8f21-5085f27789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1DC58E-8F23-474B-922A-B0EF1C653610}">
  <ds:schemaRefs>
    <ds:schemaRef ds:uri="37e7d84f-40df-4645-8f21-5085f27789a3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fea302b-de5a-45a8-95a4-aeaf94566cc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2442EF9-A17D-45B8-9DF9-7179BC3DEE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A0EF3C-E916-410E-B665-5AFB18FD98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ea302b-de5a-45a8-95a4-aeaf94566cc2"/>
    <ds:schemaRef ds:uri="37e7d84f-40df-4645-8f21-5085f2778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38948</TotalTime>
  <Words>690</Words>
  <Application>Microsoft Office PowerPoint</Application>
  <PresentationFormat>On-screen Show (4:3)</PresentationFormat>
  <Paragraphs>164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Franklin Gothic Book</vt:lpstr>
      <vt:lpstr>Times Bold Italic</vt:lpstr>
      <vt:lpstr>Times New Roman</vt:lpstr>
      <vt:lpstr>Wingdings</vt:lpstr>
      <vt:lpstr>Custom Design</vt:lpstr>
      <vt:lpstr>Welcome to Air Force Financial Readiness Retirement Planning Starter</vt:lpstr>
      <vt:lpstr>On the Horizon</vt:lpstr>
      <vt:lpstr>Agenda</vt:lpstr>
      <vt:lpstr>PowerPoint Presentation</vt:lpstr>
      <vt:lpstr>What Are You Planning For?</vt:lpstr>
      <vt:lpstr>How Can Compound Earnings Work for Me?</vt:lpstr>
      <vt:lpstr>Compounding and Time</vt:lpstr>
      <vt:lpstr>Rate of Return</vt:lpstr>
      <vt:lpstr>PowerPoint Presentation</vt:lpstr>
      <vt:lpstr>Why Start Saving Now for Your Future?</vt:lpstr>
      <vt:lpstr>Summary</vt:lpstr>
      <vt:lpstr>PowerPoint Presentation</vt:lpstr>
      <vt:lpstr>Blended Retirement System (BRS)</vt:lpstr>
      <vt:lpstr>Thrift Savings Plan (TSP)</vt:lpstr>
      <vt:lpstr>Lifecycle Funds</vt:lpstr>
      <vt:lpstr>Matching contributions</vt:lpstr>
      <vt:lpstr>Where Will the Money Come From?</vt:lpstr>
      <vt:lpstr>Contribution Choices</vt:lpstr>
      <vt:lpstr>Other TSP Advantages</vt:lpstr>
      <vt:lpstr>PowerPoint Presentation</vt:lpstr>
      <vt:lpstr>Managing Your TSP Account</vt:lpstr>
      <vt:lpstr>TSP Funds</vt:lpstr>
      <vt:lpstr>Investing Beyond TSP</vt:lpstr>
      <vt:lpstr>Revisit and Revise</vt:lpstr>
      <vt:lpstr>Review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Air Force Financial Readiness Train-the-Trainer</dc:title>
  <dc:creator>Mary Chapmon</dc:creator>
  <cp:lastModifiedBy>Dobal, Marci A CTR OSD OUSD P-R</cp:lastModifiedBy>
  <cp:revision>412</cp:revision>
  <dcterms:created xsi:type="dcterms:W3CDTF">2017-10-21T14:44:36Z</dcterms:created>
  <dcterms:modified xsi:type="dcterms:W3CDTF">2021-03-01T13:29:36Z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0x0101002C158A3A4616684A88E9126F2D4E17FF</vt:lpwstr>
  </property>
  <property fmtid="{D5CDD505-2E9C-101B-9397-08002B2CF9AE}" pid="3" name="ArticulateGUID">
    <vt:lpwstr>138585AE-2EB7-4BEF-9637-005158E6CB0E</vt:lpwstr>
  </property>
  <property fmtid="{D5CDD505-2E9C-101B-9397-08002B2CF9AE}" pid="4" name="ArticulatePath">
    <vt:lpwstr>FTAC  Straw Deck</vt:lpwstr>
  </property>
</Properties>
</file>